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3" r:id="rId8"/>
    <p:sldId id="262" r:id="rId9"/>
    <p:sldId id="264" r:id="rId10"/>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14" name="Titel 13"/>
          <p:cNvSpPr>
            <a:spLocks noGrp="1"/>
          </p:cNvSpPr>
          <p:nvPr>
            <p:ph type="ctrTitle"/>
          </p:nvPr>
        </p:nvSpPr>
        <p:spPr>
          <a:xfrm>
            <a:off x="1432560" y="359898"/>
            <a:ext cx="7406640" cy="1472184"/>
          </a:xfrm>
        </p:spPr>
        <p:txBody>
          <a:bodyPr anchor="b"/>
          <a:lstStyle>
            <a:lvl1pPr algn="l">
              <a:defRPr/>
            </a:lvl1pPr>
            <a:extLst/>
          </a:lstStyle>
          <a:p>
            <a:r>
              <a:rPr kumimoji="0" lang="nl-NL" smtClean="0"/>
              <a:t>Klik om de stijl te bewerken</a:t>
            </a:r>
            <a:endParaRPr kumimoji="0" lang="en-US"/>
          </a:p>
        </p:txBody>
      </p:sp>
      <p:sp>
        <p:nvSpPr>
          <p:cNvPr id="22" name="Ondertitel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l-NL" smtClean="0"/>
              <a:t>Klik om de ondertitelstijl van het model te bewerken</a:t>
            </a:r>
            <a:endParaRPr kumimoji="0" lang="en-US"/>
          </a:p>
        </p:txBody>
      </p:sp>
      <p:sp>
        <p:nvSpPr>
          <p:cNvPr id="7" name="Tijdelijke aanduiding voor datum 6"/>
          <p:cNvSpPr>
            <a:spLocks noGrp="1"/>
          </p:cNvSpPr>
          <p:nvPr>
            <p:ph type="dt" sz="half" idx="10"/>
          </p:nvPr>
        </p:nvSpPr>
        <p:spPr/>
        <p:txBody>
          <a:bodyPr/>
          <a:lstStyle>
            <a:extLst/>
          </a:lstStyle>
          <a:p>
            <a:fld id="{A0E175C8-5A08-4C90-93FC-70CC17EA34D3}" type="datetimeFigureOut">
              <a:rPr lang="nl-NL" smtClean="0"/>
              <a:t>3-10-2016</a:t>
            </a:fld>
            <a:endParaRPr lang="nl-NL" dirty="0"/>
          </a:p>
        </p:txBody>
      </p:sp>
      <p:sp>
        <p:nvSpPr>
          <p:cNvPr id="20" name="Tijdelijke aanduiding voor voettekst 19"/>
          <p:cNvSpPr>
            <a:spLocks noGrp="1"/>
          </p:cNvSpPr>
          <p:nvPr>
            <p:ph type="ftr" sz="quarter" idx="11"/>
          </p:nvPr>
        </p:nvSpPr>
        <p:spPr/>
        <p:txBody>
          <a:bodyPr/>
          <a:lstStyle>
            <a:extLst/>
          </a:lstStyle>
          <a:p>
            <a:endParaRPr lang="nl-NL" dirty="0"/>
          </a:p>
        </p:txBody>
      </p:sp>
      <p:sp>
        <p:nvSpPr>
          <p:cNvPr id="10" name="Tijdelijke aanduiding voor dianummer 9"/>
          <p:cNvSpPr>
            <a:spLocks noGrp="1"/>
          </p:cNvSpPr>
          <p:nvPr>
            <p:ph type="sldNum" sz="quarter" idx="12"/>
          </p:nvPr>
        </p:nvSpPr>
        <p:spPr/>
        <p:txBody>
          <a:bodyPr/>
          <a:lstStyle>
            <a:extLst/>
          </a:lstStyle>
          <a:p>
            <a:fld id="{6D7CC1E4-E79C-4382-8851-C74AA5F3DB8E}" type="slidenum">
              <a:rPr lang="nl-NL" smtClean="0"/>
              <a:t>‹nr.›</a:t>
            </a:fld>
            <a:endParaRPr lang="nl-NL" dirty="0"/>
          </a:p>
        </p:txBody>
      </p:sp>
      <p:sp>
        <p:nvSpPr>
          <p:cNvPr id="8" name="Ova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A0E175C8-5A08-4C90-93FC-70CC17EA34D3}" type="datetimeFigureOut">
              <a:rPr lang="nl-NL" smtClean="0"/>
              <a:t>3-10-2016</a:t>
            </a:fld>
            <a:endParaRPr lang="nl-NL" dirty="0"/>
          </a:p>
        </p:txBody>
      </p:sp>
      <p:sp>
        <p:nvSpPr>
          <p:cNvPr id="5" name="Tijdelijke aanduiding voor voettekst 4"/>
          <p:cNvSpPr>
            <a:spLocks noGrp="1"/>
          </p:cNvSpPr>
          <p:nvPr>
            <p:ph type="ftr" sz="quarter" idx="11"/>
          </p:nvPr>
        </p:nvSpPr>
        <p:spPr/>
        <p:txBody>
          <a:bodyPr/>
          <a:lstStyle>
            <a:extLst/>
          </a:lstStyle>
          <a:p>
            <a:endParaRPr lang="nl-NL" dirty="0"/>
          </a:p>
        </p:txBody>
      </p:sp>
      <p:sp>
        <p:nvSpPr>
          <p:cNvPr id="6" name="Tijdelijke aanduiding voor dianummer 5"/>
          <p:cNvSpPr>
            <a:spLocks noGrp="1"/>
          </p:cNvSpPr>
          <p:nvPr>
            <p:ph type="sldNum" sz="quarter" idx="12"/>
          </p:nvPr>
        </p:nvSpPr>
        <p:spPr/>
        <p:txBody>
          <a:bodyPr/>
          <a:lstStyle>
            <a:extLst/>
          </a:lstStyle>
          <a:p>
            <a:fld id="{6D7CC1E4-E79C-4382-8851-C74AA5F3DB8E}" type="slidenum">
              <a:rPr lang="nl-NL" smtClean="0"/>
              <a:t>‹nr.›</a:t>
            </a:fld>
            <a:endParaRPr lang="nl-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58000" y="274639"/>
            <a:ext cx="1828800" cy="5851525"/>
          </a:xfrm>
        </p:spPr>
        <p:txBody>
          <a:bodyPr vert="eaVert"/>
          <a:lstStyle>
            <a:extLs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1143000" y="274640"/>
            <a:ext cx="5562600" cy="5851525"/>
          </a:xfrm>
        </p:spPr>
        <p:txBody>
          <a:bodyPr vert="eaVert"/>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A0E175C8-5A08-4C90-93FC-70CC17EA34D3}" type="datetimeFigureOut">
              <a:rPr lang="nl-NL" smtClean="0"/>
              <a:t>3-10-2016</a:t>
            </a:fld>
            <a:endParaRPr lang="nl-NL" dirty="0"/>
          </a:p>
        </p:txBody>
      </p:sp>
      <p:sp>
        <p:nvSpPr>
          <p:cNvPr id="5" name="Tijdelijke aanduiding voor voettekst 4"/>
          <p:cNvSpPr>
            <a:spLocks noGrp="1"/>
          </p:cNvSpPr>
          <p:nvPr>
            <p:ph type="ftr" sz="quarter" idx="11"/>
          </p:nvPr>
        </p:nvSpPr>
        <p:spPr/>
        <p:txBody>
          <a:bodyPr/>
          <a:lstStyle>
            <a:extLst/>
          </a:lstStyle>
          <a:p>
            <a:endParaRPr lang="nl-NL" dirty="0"/>
          </a:p>
        </p:txBody>
      </p:sp>
      <p:sp>
        <p:nvSpPr>
          <p:cNvPr id="6" name="Tijdelijke aanduiding voor dianummer 5"/>
          <p:cNvSpPr>
            <a:spLocks noGrp="1"/>
          </p:cNvSpPr>
          <p:nvPr>
            <p:ph type="sldNum" sz="quarter" idx="12"/>
          </p:nvPr>
        </p:nvSpPr>
        <p:spPr/>
        <p:txBody>
          <a:bodyPr/>
          <a:lstStyle>
            <a:extLst/>
          </a:lstStyle>
          <a:p>
            <a:fld id="{6D7CC1E4-E79C-4382-8851-C74AA5F3DB8E}" type="slidenum">
              <a:rPr lang="nl-NL" smtClean="0"/>
              <a:t>‹nr.›</a:t>
            </a:fld>
            <a:endParaRPr lang="nl-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nl-NL" smtClean="0"/>
              <a:t>Klik om de stijl te bewerken</a:t>
            </a:r>
            <a:endParaRPr kumimoji="0" lang="en-US"/>
          </a:p>
        </p:txBody>
      </p:sp>
      <p:sp>
        <p:nvSpPr>
          <p:cNvPr id="3" name="Tijdelijke aanduiding voor inhoud 2"/>
          <p:cNvSpPr>
            <a:spLocks noGrp="1"/>
          </p:cNvSpPr>
          <p:nvPr>
            <p:ph idx="1"/>
          </p:nvPr>
        </p:nvSpPr>
        <p:spPr/>
        <p:txBody>
          <a:bodyPr/>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A0E175C8-5A08-4C90-93FC-70CC17EA34D3}" type="datetimeFigureOut">
              <a:rPr lang="nl-NL" smtClean="0"/>
              <a:t>3-10-2016</a:t>
            </a:fld>
            <a:endParaRPr lang="nl-NL" dirty="0"/>
          </a:p>
        </p:txBody>
      </p:sp>
      <p:sp>
        <p:nvSpPr>
          <p:cNvPr id="5" name="Tijdelijke aanduiding voor voettekst 4"/>
          <p:cNvSpPr>
            <a:spLocks noGrp="1"/>
          </p:cNvSpPr>
          <p:nvPr>
            <p:ph type="ftr" sz="quarter" idx="11"/>
          </p:nvPr>
        </p:nvSpPr>
        <p:spPr/>
        <p:txBody>
          <a:bodyPr/>
          <a:lstStyle>
            <a:extLst/>
          </a:lstStyle>
          <a:p>
            <a:endParaRPr lang="nl-NL" dirty="0"/>
          </a:p>
        </p:txBody>
      </p:sp>
      <p:sp>
        <p:nvSpPr>
          <p:cNvPr id="6" name="Tijdelijke aanduiding voor dianummer 5"/>
          <p:cNvSpPr>
            <a:spLocks noGrp="1"/>
          </p:cNvSpPr>
          <p:nvPr>
            <p:ph type="sldNum" sz="quarter" idx="12"/>
          </p:nvPr>
        </p:nvSpPr>
        <p:spPr/>
        <p:txBody>
          <a:bodyPr/>
          <a:lstStyle>
            <a:extLst/>
          </a:lstStyle>
          <a:p>
            <a:fld id="{6D7CC1E4-E79C-4382-8851-C74AA5F3DB8E}" type="slidenum">
              <a:rPr lang="nl-NL" smtClean="0"/>
              <a:t>‹nr.›</a:t>
            </a:fld>
            <a:endParaRPr lang="nl-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hthoek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el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nl-NL" smtClean="0"/>
              <a:t>Klik om de modelstijlen te bewerken</a:t>
            </a:r>
          </a:p>
        </p:txBody>
      </p:sp>
      <p:sp>
        <p:nvSpPr>
          <p:cNvPr id="4" name="Tijdelijke aanduiding voor datum 3"/>
          <p:cNvSpPr>
            <a:spLocks noGrp="1"/>
          </p:cNvSpPr>
          <p:nvPr>
            <p:ph type="dt" sz="half" idx="10"/>
          </p:nvPr>
        </p:nvSpPr>
        <p:spPr/>
        <p:txBody>
          <a:bodyPr/>
          <a:lstStyle>
            <a:extLst/>
          </a:lstStyle>
          <a:p>
            <a:fld id="{A0E175C8-5A08-4C90-93FC-70CC17EA34D3}" type="datetimeFigureOut">
              <a:rPr lang="nl-NL" smtClean="0"/>
              <a:t>3-10-2016</a:t>
            </a:fld>
            <a:endParaRPr lang="nl-NL" dirty="0"/>
          </a:p>
        </p:txBody>
      </p:sp>
      <p:sp>
        <p:nvSpPr>
          <p:cNvPr id="5" name="Tijdelijke aanduiding voor voettekst 4"/>
          <p:cNvSpPr>
            <a:spLocks noGrp="1"/>
          </p:cNvSpPr>
          <p:nvPr>
            <p:ph type="ftr" sz="quarter" idx="11"/>
          </p:nvPr>
        </p:nvSpPr>
        <p:spPr/>
        <p:txBody>
          <a:bodyPr/>
          <a:lstStyle>
            <a:extLst/>
          </a:lstStyle>
          <a:p>
            <a:endParaRPr lang="nl-NL" dirty="0"/>
          </a:p>
        </p:txBody>
      </p:sp>
      <p:sp>
        <p:nvSpPr>
          <p:cNvPr id="6" name="Tijdelijke aanduiding voor dianummer 5"/>
          <p:cNvSpPr>
            <a:spLocks noGrp="1"/>
          </p:cNvSpPr>
          <p:nvPr>
            <p:ph type="sldNum" sz="quarter" idx="12"/>
          </p:nvPr>
        </p:nvSpPr>
        <p:spPr/>
        <p:txBody>
          <a:bodyPr/>
          <a:lstStyle>
            <a:extLst/>
          </a:lstStyle>
          <a:p>
            <a:fld id="{6D7CC1E4-E79C-4382-8851-C74AA5F3DB8E}" type="slidenum">
              <a:rPr lang="nl-NL" smtClean="0"/>
              <a:t>‹nr.›</a:t>
            </a:fld>
            <a:endParaRPr lang="nl-NL" dirty="0"/>
          </a:p>
        </p:txBody>
      </p:sp>
      <p:sp>
        <p:nvSpPr>
          <p:cNvPr id="10" name="Rechthoek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435608" y="274320"/>
            <a:ext cx="7498080" cy="1143000"/>
          </a:xfrm>
        </p:spPr>
        <p:txBody>
          <a:bodyPr/>
          <a:lstStyle>
            <a:extLst/>
          </a:lstStyle>
          <a:p>
            <a:r>
              <a:rPr kumimoji="0" lang="nl-NL" smtClean="0"/>
              <a:t>Klik om de stijl te bewerken</a:t>
            </a:r>
            <a:endParaRPr kumimoji="0" lang="en-US"/>
          </a:p>
        </p:txBody>
      </p:sp>
      <p:sp>
        <p:nvSpPr>
          <p:cNvPr id="3" name="Tijdelijke aanduiding voor inhoud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inhoud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extLst/>
          </a:lstStyle>
          <a:p>
            <a:fld id="{A0E175C8-5A08-4C90-93FC-70CC17EA34D3}" type="datetimeFigureOut">
              <a:rPr lang="nl-NL" smtClean="0"/>
              <a:t>3-10-2016</a:t>
            </a:fld>
            <a:endParaRPr lang="nl-NL" dirty="0"/>
          </a:p>
        </p:txBody>
      </p:sp>
      <p:sp>
        <p:nvSpPr>
          <p:cNvPr id="6" name="Tijdelijke aanduiding voor voettekst 5"/>
          <p:cNvSpPr>
            <a:spLocks noGrp="1"/>
          </p:cNvSpPr>
          <p:nvPr>
            <p:ph type="ftr" sz="quarter" idx="11"/>
          </p:nvPr>
        </p:nvSpPr>
        <p:spPr/>
        <p:txBody>
          <a:bodyPr/>
          <a:lstStyle>
            <a:extLst/>
          </a:lstStyle>
          <a:p>
            <a:endParaRPr lang="nl-NL" dirty="0"/>
          </a:p>
        </p:txBody>
      </p:sp>
      <p:sp>
        <p:nvSpPr>
          <p:cNvPr id="7" name="Tijdelijke aanduiding voor dianummer 6"/>
          <p:cNvSpPr>
            <a:spLocks noGrp="1"/>
          </p:cNvSpPr>
          <p:nvPr>
            <p:ph type="sldNum" sz="quarter" idx="12"/>
          </p:nvPr>
        </p:nvSpPr>
        <p:spPr/>
        <p:txBody>
          <a:bodyPr/>
          <a:lstStyle>
            <a:extLst/>
          </a:lstStyle>
          <a:p>
            <a:fld id="{6D7CC1E4-E79C-4382-8851-C74AA5F3DB8E}" type="slidenum">
              <a:rPr lang="nl-NL" smtClean="0"/>
              <a:t>‹nr.›</a:t>
            </a:fld>
            <a:endParaRPr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nl-NL" smtClean="0"/>
              <a:t>Klik om de modelstijlen te bewerken</a:t>
            </a:r>
          </a:p>
        </p:txBody>
      </p:sp>
      <p:sp>
        <p:nvSpPr>
          <p:cNvPr id="5" name="Tijdelijke aanduiding voor inhoud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6" name="Tijdelijke aanduiding voor inhoud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7" name="Tijdelijke aanduiding voor datum 6"/>
          <p:cNvSpPr>
            <a:spLocks noGrp="1"/>
          </p:cNvSpPr>
          <p:nvPr>
            <p:ph type="dt" sz="half" idx="10"/>
          </p:nvPr>
        </p:nvSpPr>
        <p:spPr/>
        <p:txBody>
          <a:bodyPr/>
          <a:lstStyle>
            <a:extLst/>
          </a:lstStyle>
          <a:p>
            <a:fld id="{A0E175C8-5A08-4C90-93FC-70CC17EA34D3}" type="datetimeFigureOut">
              <a:rPr lang="nl-NL" smtClean="0"/>
              <a:t>3-10-2016</a:t>
            </a:fld>
            <a:endParaRPr lang="nl-NL" dirty="0"/>
          </a:p>
        </p:txBody>
      </p:sp>
      <p:sp>
        <p:nvSpPr>
          <p:cNvPr id="8" name="Tijdelijke aanduiding voor voettekst 7"/>
          <p:cNvSpPr>
            <a:spLocks noGrp="1"/>
          </p:cNvSpPr>
          <p:nvPr>
            <p:ph type="ftr" sz="quarter" idx="11"/>
          </p:nvPr>
        </p:nvSpPr>
        <p:spPr/>
        <p:txBody>
          <a:bodyPr/>
          <a:lstStyle>
            <a:extLst/>
          </a:lstStyle>
          <a:p>
            <a:endParaRPr lang="nl-NL" dirty="0"/>
          </a:p>
        </p:txBody>
      </p:sp>
      <p:sp>
        <p:nvSpPr>
          <p:cNvPr id="9" name="Tijdelijke aanduiding voor dianummer 8"/>
          <p:cNvSpPr>
            <a:spLocks noGrp="1"/>
          </p:cNvSpPr>
          <p:nvPr>
            <p:ph type="sldNum" sz="quarter" idx="12"/>
          </p:nvPr>
        </p:nvSpPr>
        <p:spPr/>
        <p:txBody>
          <a:bodyPr/>
          <a:lstStyle>
            <a:extLst/>
          </a:lstStyle>
          <a:p>
            <a:fld id="{6D7CC1E4-E79C-4382-8851-C74AA5F3DB8E}" type="slidenum">
              <a:rPr lang="nl-NL" smtClean="0"/>
              <a:t>‹nr.›</a:t>
            </a:fld>
            <a:endParaRPr lang="nl-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1435608" y="274320"/>
            <a:ext cx="7498080" cy="1143000"/>
          </a:xfrm>
        </p:spPr>
        <p:txBody>
          <a:bodyPr anchor="ctr"/>
          <a:lstStyle>
            <a:extLst/>
          </a:lstStyle>
          <a:p>
            <a:r>
              <a:rPr kumimoji="0" lang="nl-NL" smtClean="0"/>
              <a:t>Klik om de stijl te bewerken</a:t>
            </a:r>
            <a:endParaRPr kumimoji="0" lang="en-US"/>
          </a:p>
        </p:txBody>
      </p:sp>
      <p:sp>
        <p:nvSpPr>
          <p:cNvPr id="3" name="Tijdelijke aanduiding voor datum 2"/>
          <p:cNvSpPr>
            <a:spLocks noGrp="1"/>
          </p:cNvSpPr>
          <p:nvPr>
            <p:ph type="dt" sz="half" idx="10"/>
          </p:nvPr>
        </p:nvSpPr>
        <p:spPr/>
        <p:txBody>
          <a:bodyPr/>
          <a:lstStyle>
            <a:extLst/>
          </a:lstStyle>
          <a:p>
            <a:fld id="{A0E175C8-5A08-4C90-93FC-70CC17EA34D3}" type="datetimeFigureOut">
              <a:rPr lang="nl-NL" smtClean="0"/>
              <a:t>3-10-2016</a:t>
            </a:fld>
            <a:endParaRPr lang="nl-NL" dirty="0"/>
          </a:p>
        </p:txBody>
      </p:sp>
      <p:sp>
        <p:nvSpPr>
          <p:cNvPr id="4" name="Tijdelijke aanduiding voor voettekst 3"/>
          <p:cNvSpPr>
            <a:spLocks noGrp="1"/>
          </p:cNvSpPr>
          <p:nvPr>
            <p:ph type="ftr" sz="quarter" idx="11"/>
          </p:nvPr>
        </p:nvSpPr>
        <p:spPr/>
        <p:txBody>
          <a:bodyPr/>
          <a:lstStyle>
            <a:extLst/>
          </a:lstStyle>
          <a:p>
            <a:endParaRPr lang="nl-NL" dirty="0"/>
          </a:p>
        </p:txBody>
      </p:sp>
      <p:sp>
        <p:nvSpPr>
          <p:cNvPr id="5" name="Tijdelijke aanduiding voor dianummer 4"/>
          <p:cNvSpPr>
            <a:spLocks noGrp="1"/>
          </p:cNvSpPr>
          <p:nvPr>
            <p:ph type="sldNum" sz="quarter" idx="12"/>
          </p:nvPr>
        </p:nvSpPr>
        <p:spPr/>
        <p:txBody>
          <a:bodyPr/>
          <a:lstStyle>
            <a:extLst/>
          </a:lstStyle>
          <a:p>
            <a:fld id="{6D7CC1E4-E79C-4382-8851-C74AA5F3DB8E}" type="slidenum">
              <a:rPr lang="nl-NL" smtClean="0"/>
              <a:t>‹nr.›</a:t>
            </a:fld>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hthoek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jdelijke aanduiding voor datum 1"/>
          <p:cNvSpPr>
            <a:spLocks noGrp="1"/>
          </p:cNvSpPr>
          <p:nvPr>
            <p:ph type="dt" sz="half" idx="10"/>
          </p:nvPr>
        </p:nvSpPr>
        <p:spPr/>
        <p:txBody>
          <a:bodyPr/>
          <a:lstStyle>
            <a:extLst/>
          </a:lstStyle>
          <a:p>
            <a:fld id="{A0E175C8-5A08-4C90-93FC-70CC17EA34D3}" type="datetimeFigureOut">
              <a:rPr lang="nl-NL" smtClean="0"/>
              <a:t>3-10-2016</a:t>
            </a:fld>
            <a:endParaRPr lang="nl-NL" dirty="0"/>
          </a:p>
        </p:txBody>
      </p:sp>
      <p:sp>
        <p:nvSpPr>
          <p:cNvPr id="3" name="Tijdelijke aanduiding voor voettekst 2"/>
          <p:cNvSpPr>
            <a:spLocks noGrp="1"/>
          </p:cNvSpPr>
          <p:nvPr>
            <p:ph type="ftr" sz="quarter" idx="11"/>
          </p:nvPr>
        </p:nvSpPr>
        <p:spPr/>
        <p:txBody>
          <a:bodyPr/>
          <a:lstStyle>
            <a:extLst/>
          </a:lstStyle>
          <a:p>
            <a:endParaRPr lang="nl-NL" dirty="0"/>
          </a:p>
        </p:txBody>
      </p:sp>
      <p:sp>
        <p:nvSpPr>
          <p:cNvPr id="4" name="Tijdelijke aanduiding voor dianummer 3"/>
          <p:cNvSpPr>
            <a:spLocks noGrp="1"/>
          </p:cNvSpPr>
          <p:nvPr>
            <p:ph type="sldNum" sz="quarter" idx="12"/>
          </p:nvPr>
        </p:nvSpPr>
        <p:spPr/>
        <p:txBody>
          <a:bodyPr/>
          <a:lstStyle>
            <a:extLst/>
          </a:lstStyle>
          <a:p>
            <a:fld id="{6D7CC1E4-E79C-4382-8851-C74AA5F3DB8E}" type="slidenum">
              <a:rPr lang="nl-NL" smtClean="0"/>
              <a:t>‹nr.›</a:t>
            </a:fld>
            <a:endParaRPr lang="nl-NL" dirty="0"/>
          </a:p>
        </p:txBody>
      </p:sp>
      <p:sp>
        <p:nvSpPr>
          <p:cNvPr id="6" name="Rechthoek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nl-NL" smtClean="0"/>
              <a:t>Klik om de modelstijlen te bewerken</a:t>
            </a:r>
          </a:p>
        </p:txBody>
      </p:sp>
      <p:sp>
        <p:nvSpPr>
          <p:cNvPr id="4" name="Tijdelijke aanduiding voor inhoud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extLst/>
          </a:lstStyle>
          <a:p>
            <a:fld id="{A0E175C8-5A08-4C90-93FC-70CC17EA34D3}" type="datetimeFigureOut">
              <a:rPr lang="nl-NL" smtClean="0"/>
              <a:t>3-10-2016</a:t>
            </a:fld>
            <a:endParaRPr lang="nl-NL" dirty="0"/>
          </a:p>
        </p:txBody>
      </p:sp>
      <p:sp>
        <p:nvSpPr>
          <p:cNvPr id="6" name="Tijdelijke aanduiding voor voettekst 5"/>
          <p:cNvSpPr>
            <a:spLocks noGrp="1"/>
          </p:cNvSpPr>
          <p:nvPr>
            <p:ph type="ftr" sz="quarter" idx="11"/>
          </p:nvPr>
        </p:nvSpPr>
        <p:spPr/>
        <p:txBody>
          <a:bodyPr/>
          <a:lstStyle>
            <a:extLst/>
          </a:lstStyle>
          <a:p>
            <a:endParaRPr lang="nl-NL" dirty="0"/>
          </a:p>
        </p:txBody>
      </p:sp>
      <p:sp>
        <p:nvSpPr>
          <p:cNvPr id="7" name="Tijdelijke aanduiding voor dianummer 6"/>
          <p:cNvSpPr>
            <a:spLocks noGrp="1"/>
          </p:cNvSpPr>
          <p:nvPr>
            <p:ph type="sldNum" sz="quarter" idx="12"/>
          </p:nvPr>
        </p:nvSpPr>
        <p:spPr/>
        <p:txBody>
          <a:bodyPr/>
          <a:lstStyle>
            <a:extLst/>
          </a:lstStyle>
          <a:p>
            <a:fld id="{6D7CC1E4-E79C-4382-8851-C74AA5F3DB8E}" type="slidenum">
              <a:rPr lang="nl-NL" smtClean="0"/>
              <a:t>‹nr.›</a:t>
            </a:fld>
            <a:endParaRPr lang="nl-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nl-NL" smtClean="0"/>
              <a:t>Klik om de stijl te bewerken</a:t>
            </a:r>
            <a:endParaRPr kumimoji="0" lang="en-US"/>
          </a:p>
        </p:txBody>
      </p:sp>
      <p:sp>
        <p:nvSpPr>
          <p:cNvPr id="5" name="Tijdelijke aanduiding voor datum 4"/>
          <p:cNvSpPr>
            <a:spLocks noGrp="1"/>
          </p:cNvSpPr>
          <p:nvPr>
            <p:ph type="dt" sz="half" idx="10"/>
          </p:nvPr>
        </p:nvSpPr>
        <p:spPr/>
        <p:txBody>
          <a:bodyPr/>
          <a:lstStyle>
            <a:extLst/>
          </a:lstStyle>
          <a:p>
            <a:fld id="{A0E175C8-5A08-4C90-93FC-70CC17EA34D3}" type="datetimeFigureOut">
              <a:rPr lang="nl-NL" smtClean="0"/>
              <a:t>3-10-2016</a:t>
            </a:fld>
            <a:endParaRPr lang="nl-NL" dirty="0"/>
          </a:p>
        </p:txBody>
      </p:sp>
      <p:sp>
        <p:nvSpPr>
          <p:cNvPr id="6" name="Tijdelijke aanduiding voor voettekst 5"/>
          <p:cNvSpPr>
            <a:spLocks noGrp="1"/>
          </p:cNvSpPr>
          <p:nvPr>
            <p:ph type="ftr" sz="quarter" idx="11"/>
          </p:nvPr>
        </p:nvSpPr>
        <p:spPr/>
        <p:txBody>
          <a:bodyPr/>
          <a:lstStyle>
            <a:extLst/>
          </a:lstStyle>
          <a:p>
            <a:endParaRPr lang="nl-NL" dirty="0"/>
          </a:p>
        </p:txBody>
      </p:sp>
      <p:sp>
        <p:nvSpPr>
          <p:cNvPr id="7" name="Tijdelijke aanduiding voor dianummer 6"/>
          <p:cNvSpPr>
            <a:spLocks noGrp="1"/>
          </p:cNvSpPr>
          <p:nvPr>
            <p:ph type="sldNum" sz="quarter" idx="12"/>
          </p:nvPr>
        </p:nvSpPr>
        <p:spPr/>
        <p:txBody>
          <a:bodyPr/>
          <a:lstStyle>
            <a:extLst/>
          </a:lstStyle>
          <a:p>
            <a:fld id="{6D7CC1E4-E79C-4382-8851-C74AA5F3DB8E}" type="slidenum">
              <a:rPr lang="nl-NL" smtClean="0"/>
              <a:t>‹nr.›</a:t>
            </a:fld>
            <a:endParaRPr lang="nl-NL" dirty="0"/>
          </a:p>
        </p:txBody>
      </p:sp>
      <p:sp>
        <p:nvSpPr>
          <p:cNvPr id="8" name="Rechthoek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Tijdelijke aanduiding voor afbeelding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nl-NL" smtClean="0"/>
              <a:t>Klik op het pictogram als u een afbeelding wilt toevoegen</a:t>
            </a:r>
            <a:endParaRPr kumimoji="0" lang="en-US" dirty="0"/>
          </a:p>
        </p:txBody>
      </p:sp>
      <p:sp>
        <p:nvSpPr>
          <p:cNvPr id="9" name="Stroomdiagram: Proce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Stroomdiagram: Proce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ijdelijke aanduiding voor tekst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nl-NL" smtClean="0"/>
              <a:t>Klik om de modelstijlen te bewerken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irkel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ing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hthoek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jdelijke aanduiding voor titel 4"/>
          <p:cNvSpPr>
            <a:spLocks noGrp="1"/>
          </p:cNvSpPr>
          <p:nvPr>
            <p:ph type="title"/>
          </p:nvPr>
        </p:nvSpPr>
        <p:spPr>
          <a:xfrm>
            <a:off x="1435608" y="274638"/>
            <a:ext cx="7498080" cy="1143000"/>
          </a:xfrm>
          <a:prstGeom prst="rect">
            <a:avLst/>
          </a:prstGeom>
        </p:spPr>
        <p:txBody>
          <a:bodyPr anchor="ctr">
            <a:normAutofit/>
          </a:bodyPr>
          <a:lstStyle>
            <a:extLst/>
          </a:lstStyle>
          <a:p>
            <a:r>
              <a:rPr kumimoji="0" lang="nl-NL" smtClean="0"/>
              <a:t>Klik om de stijl te bewerken</a:t>
            </a:r>
            <a:endParaRPr kumimoji="0" lang="en-US"/>
          </a:p>
        </p:txBody>
      </p:sp>
      <p:sp>
        <p:nvSpPr>
          <p:cNvPr id="9" name="Tijdelijke aanduiding voor tekst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24" name="Tijdelijke aanduiding voor datum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0E175C8-5A08-4C90-93FC-70CC17EA34D3}" type="datetimeFigureOut">
              <a:rPr lang="nl-NL" smtClean="0"/>
              <a:t>3-10-2016</a:t>
            </a:fld>
            <a:endParaRPr lang="nl-NL" dirty="0"/>
          </a:p>
        </p:txBody>
      </p:sp>
      <p:sp>
        <p:nvSpPr>
          <p:cNvPr id="10" name="Tijdelijke aanduiding voor voettekst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nl-NL" dirty="0"/>
          </a:p>
        </p:txBody>
      </p:sp>
      <p:sp>
        <p:nvSpPr>
          <p:cNvPr id="22" name="Tijdelijke aanduiding voor dianumm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D7CC1E4-E79C-4382-8851-C74AA5F3DB8E}" type="slidenum">
              <a:rPr lang="nl-NL" smtClean="0"/>
              <a:t>‹nr.›</a:t>
            </a:fld>
            <a:endParaRPr lang="nl-NL" dirty="0"/>
          </a:p>
        </p:txBody>
      </p:sp>
      <p:sp>
        <p:nvSpPr>
          <p:cNvPr id="15" name="Rechthoek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hyperlink" Target="http://www.schooltv.nl/video/de-bouw-van-een-egyptische-piramide-30-jaar-hard-werken/#q=egypt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hyperlink" Target="http://discoveringegypt.com/egyptian-hieroglyphic-writing/hieroglyphic-typewriter/"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distanttrain.com/dt_material/noordhoff/egypt/nileflooding.htm" TargetMode="External"/><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rmo.nl/games/dierenmummies/index.html" TargetMode="External"/><Relationship Id="rId1" Type="http://schemas.openxmlformats.org/officeDocument/2006/relationships/slideLayout" Target="../slideLayouts/slideLayout1.xml"/><Relationship Id="rId6" Type="http://schemas.openxmlformats.org/officeDocument/2006/relationships/hyperlink" Target="http://www.schooltv.nl/video/mummie-hoe-werden-mummies-gemaakt/" TargetMode="External"/><Relationship Id="rId5" Type="http://schemas.openxmlformats.org/officeDocument/2006/relationships/image" Target="../media/image23.png"/><Relationship Id="rId4" Type="http://schemas.openxmlformats.org/officeDocument/2006/relationships/hyperlink" Target="http://www.schooltv.nl/video/mummie-hoe-werden-mummies-gemaakt/#q=egypt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airpano.ru/files/Egypt-Cairo-Pyramids/2-2" TargetMode="External"/><Relationship Id="rId7" Type="http://schemas.openxmlformats.org/officeDocument/2006/relationships/hyperlink" Target="http://www.schooltv.nl/video/de-bouw-van-een-egyptische-piramide-30-jaar-hard-werken/playlist/157/" TargetMode="External"/><Relationship Id="rId2" Type="http://schemas.openxmlformats.org/officeDocument/2006/relationships/hyperlink" Target="https://www.google.com/intl/nl/maps/about/behind-the-scenes/streetview/treks/pyramids-of-giza/" TargetMode="Externa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hyperlink" Target="http://www.schooltv.nl/video/de-bouw-van-een-egyptische-piramide-30-jaar-hard-werken/#q=egypte" TargetMode="Externa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schooltv.nl/video/histoclips-de-oude-egyptenaren/#q=egypte" TargetMode="External"/><Relationship Id="rId1" Type="http://schemas.openxmlformats.org/officeDocument/2006/relationships/slideLayout" Target="../slideLayouts/slideLayout1.xml"/><Relationship Id="rId5" Type="http://schemas.openxmlformats.org/officeDocument/2006/relationships/hyperlink" Target="http://www.schooltv.nl/video/histoclips-de-oude-egyptenaren/" TargetMode="Externa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15616" y="-27384"/>
            <a:ext cx="7772400" cy="1470025"/>
          </a:xfrm>
        </p:spPr>
        <p:txBody>
          <a:bodyPr>
            <a:normAutofit/>
          </a:bodyPr>
          <a:lstStyle/>
          <a:p>
            <a:r>
              <a:rPr lang="nl-NL" sz="7200" dirty="0" smtClean="0">
                <a:latin typeface="French Script MT" panose="03020402040607040605" pitchFamily="66" charset="0"/>
              </a:rPr>
              <a:t>De oude Egyptenaren</a:t>
            </a:r>
            <a:endParaRPr lang="nl-NL" sz="7200" dirty="0">
              <a:latin typeface="French Script MT" panose="03020402040607040605" pitchFamily="66" charset="0"/>
            </a:endParaRPr>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0742" y="3862585"/>
            <a:ext cx="1925960" cy="2888940"/>
          </a:xfrm>
          <a:prstGeom prst="rect">
            <a:avLst/>
          </a:prstGeom>
        </p:spPr>
      </p:pic>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7428" y="1034752"/>
            <a:ext cx="2718048" cy="4077072"/>
          </a:xfrm>
          <a:prstGeom prst="rect">
            <a:avLst/>
          </a:prstGeom>
        </p:spPr>
      </p:pic>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8760" y="332656"/>
            <a:ext cx="2141984" cy="3212976"/>
          </a:xfrm>
          <a:prstGeom prst="rect">
            <a:avLst/>
          </a:prstGeom>
        </p:spPr>
      </p:pic>
      <p:pic>
        <p:nvPicPr>
          <p:cNvPr id="10"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40552" y="5077511"/>
            <a:ext cx="2771800" cy="1847867"/>
          </a:xfrm>
          <a:prstGeom prst="rect">
            <a:avLst/>
          </a:prstGeom>
        </p:spPr>
      </p:pic>
      <p:pic>
        <p:nvPicPr>
          <p:cNvPr id="11" name="Afbeelding 10"/>
          <p:cNvPicPr>
            <a:picLocks noChangeAspect="1"/>
          </p:cNvPicPr>
          <p:nvPr/>
        </p:nvPicPr>
        <p:blipFill>
          <a:blip r:embed="rId6" cstate="print">
            <a:extLst>
              <a:ext uri="{BEBA8EAE-BF5A-486C-A8C5-ECC9F3942E4B}">
                <a14:imgProps xmlns:a14="http://schemas.microsoft.com/office/drawing/2010/main">
                  <a14:imgLayer r:embed="rId7">
                    <a14:imgEffect>
                      <a14:backgroundRemoval t="2727" b="94182" l="5228" r="96459"/>
                    </a14:imgEffect>
                  </a14:imgLayer>
                </a14:imgProps>
              </a:ext>
              <a:ext uri="{28A0092B-C50C-407E-A947-70E740481C1C}">
                <a14:useLocalDpi xmlns:a14="http://schemas.microsoft.com/office/drawing/2010/main" val="0"/>
              </a:ext>
            </a:extLst>
          </a:blip>
          <a:stretch>
            <a:fillRect/>
          </a:stretch>
        </p:blipFill>
        <p:spPr>
          <a:xfrm>
            <a:off x="3059832" y="1789657"/>
            <a:ext cx="2952328" cy="4107587"/>
          </a:xfrm>
          <a:prstGeom prst="rect">
            <a:avLst/>
          </a:prstGeom>
        </p:spPr>
      </p:pic>
      <p:pic>
        <p:nvPicPr>
          <p:cNvPr id="7" name="Afbeelding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32240" y="1399170"/>
            <a:ext cx="3275856" cy="5352355"/>
          </a:xfrm>
          <a:prstGeom prst="rect">
            <a:avLst/>
          </a:prstGeom>
        </p:spPr>
      </p:pic>
      <p:pic>
        <p:nvPicPr>
          <p:cNvPr id="9" name="Afbeelding 8"/>
          <p:cNvPicPr>
            <a:picLocks noChangeAspect="1"/>
          </p:cNvPicPr>
          <p:nvPr/>
        </p:nvPicPr>
        <p:blipFill rotWithShape="1">
          <a:blip r:embed="rId9">
            <a:extLst>
              <a:ext uri="{28A0092B-C50C-407E-A947-70E740481C1C}">
                <a14:useLocalDpi xmlns:a14="http://schemas.microsoft.com/office/drawing/2010/main" val="0"/>
              </a:ext>
            </a:extLst>
          </a:blip>
          <a:srcRect r="19874"/>
          <a:stretch/>
        </p:blipFill>
        <p:spPr>
          <a:xfrm>
            <a:off x="488296" y="1710743"/>
            <a:ext cx="2139488" cy="5040782"/>
          </a:xfrm>
          <a:prstGeom prst="rect">
            <a:avLst/>
          </a:prstGeom>
        </p:spPr>
      </p:pic>
    </p:spTree>
    <p:extLst>
      <p:ext uri="{BB962C8B-B14F-4D97-AF65-F5344CB8AC3E}">
        <p14:creationId xmlns:p14="http://schemas.microsoft.com/office/powerpoint/2010/main" val="95454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875" autoRev="1" fill="hold">
                                          <p:stCondLst>
                                            <p:cond delay="0"/>
                                          </p:stCondLst>
                                        </p:cTn>
                                        <p:tgtEl>
                                          <p:spTgt spid="2"/>
                                        </p:tgtEl>
                                        <p:attrNameLst>
                                          <p:attrName>ppt_w</p:attrName>
                                        </p:attrNameLst>
                                      </p:cBhvr>
                                    </p:anim>
                                    <p:anim by="(#ppt_w*0.50)" calcmode="lin" valueType="num">
                                      <p:cBhvr>
                                        <p:cTn id="8" dur="875" decel="50000" autoRev="1" fill="hold">
                                          <p:stCondLst>
                                            <p:cond delay="0"/>
                                          </p:stCondLst>
                                        </p:cTn>
                                        <p:tgtEl>
                                          <p:spTgt spid="2"/>
                                        </p:tgtEl>
                                        <p:attrNameLst>
                                          <p:attrName>ppt_x</p:attrName>
                                        </p:attrNameLst>
                                      </p:cBhvr>
                                    </p:anim>
                                    <p:anim from="(-#ppt_h/2)" to="(#ppt_y)" calcmode="lin" valueType="num">
                                      <p:cBhvr>
                                        <p:cTn id="9" dur="1750" fill="hold">
                                          <p:stCondLst>
                                            <p:cond delay="0"/>
                                          </p:stCondLst>
                                        </p:cTn>
                                        <p:tgtEl>
                                          <p:spTgt spid="2"/>
                                        </p:tgtEl>
                                        <p:attrNameLst>
                                          <p:attrName>ppt_y</p:attrName>
                                        </p:attrNameLst>
                                      </p:cBhvr>
                                    </p:anim>
                                    <p:animRot by="21600000">
                                      <p:cBhvr>
                                        <p:cTn id="10" dur="1750" fill="hold">
                                          <p:stCondLst>
                                            <p:cond delay="0"/>
                                          </p:stCondLst>
                                        </p:cTn>
                                        <p:tgtEl>
                                          <p:spTgt spid="2"/>
                                        </p:tgtEl>
                                        <p:attrNameLst>
                                          <p:attrName>r</p:attrName>
                                        </p:attrNameLst>
                                      </p:cBhvr>
                                    </p:animRot>
                                  </p:childTnLst>
                                </p:cTn>
                              </p:par>
                              <p:par>
                                <p:cTn id="11" presetID="42" presetClass="path" presetSubtype="0" accel="50000" decel="50000" fill="hold" nodeType="withEffect">
                                  <p:stCondLst>
                                    <p:cond delay="0"/>
                                  </p:stCondLst>
                                  <p:childTnLst>
                                    <p:animMotion origin="layout" path="M -0.01719 0.04023 L 1.36996 0.0289 " pathEditMode="relative" rAng="0" ptsTypes="AA">
                                      <p:cBhvr>
                                        <p:cTn id="12" dur="4500" fill="hold"/>
                                        <p:tgtEl>
                                          <p:spTgt spid="3"/>
                                        </p:tgtEl>
                                        <p:attrNameLst>
                                          <p:attrName>ppt_x</p:attrName>
                                          <p:attrName>ppt_y</p:attrName>
                                        </p:attrNameLst>
                                      </p:cBhvr>
                                      <p:rCtr x="69358" y="-578"/>
                                    </p:animMotion>
                                  </p:childTnLst>
                                </p:cTn>
                              </p:par>
                            </p:childTnLst>
                          </p:cTn>
                        </p:par>
                        <p:par>
                          <p:cTn id="13" fill="hold">
                            <p:stCondLst>
                              <p:cond delay="4550"/>
                            </p:stCondLst>
                            <p:childTnLst>
                              <p:par>
                                <p:cTn id="14" presetID="42" presetClass="path" presetSubtype="0" accel="50000" decel="50000" fill="hold" nodeType="afterEffect">
                                  <p:stCondLst>
                                    <p:cond delay="0"/>
                                  </p:stCondLst>
                                  <p:childTnLst>
                                    <p:animMotion origin="layout" path="M 8.33333E-7 1.50289E-6 L -1.51979 0.0104 " pathEditMode="relative" rAng="0" ptsTypes="AA">
                                      <p:cBhvr>
                                        <p:cTn id="15" dur="4500" fill="hold"/>
                                        <p:tgtEl>
                                          <p:spTgt spid="10"/>
                                        </p:tgtEl>
                                        <p:attrNameLst>
                                          <p:attrName>ppt_x</p:attrName>
                                          <p:attrName>ppt_y</p:attrName>
                                        </p:attrNameLst>
                                      </p:cBhvr>
                                      <p:rCtr x="-75990" y="509"/>
                                    </p:animMotion>
                                  </p:childTnLst>
                                </p:cTn>
                              </p:par>
                            </p:childTnLst>
                          </p:cTn>
                        </p:par>
                        <p:par>
                          <p:cTn id="16" fill="hold">
                            <p:stCondLst>
                              <p:cond delay="9050"/>
                            </p:stCondLst>
                            <p:childTnLst>
                              <p:par>
                                <p:cTn id="17" presetID="42" presetClass="path" presetSubtype="0" accel="50000" decel="50000" fill="hold" nodeType="afterEffect">
                                  <p:stCondLst>
                                    <p:cond delay="0"/>
                                  </p:stCondLst>
                                  <p:childTnLst>
                                    <p:animMotion origin="layout" path="M 2.77778E-7 3.52601E-6 L 1.44479 -0.01619 " pathEditMode="relative" rAng="0" ptsTypes="AA">
                                      <p:cBhvr>
                                        <p:cTn id="18" dur="4500" fill="hold"/>
                                        <p:tgtEl>
                                          <p:spTgt spid="8"/>
                                        </p:tgtEl>
                                        <p:attrNameLst>
                                          <p:attrName>ppt_x</p:attrName>
                                          <p:attrName>ppt_y</p:attrName>
                                        </p:attrNameLst>
                                      </p:cBhvr>
                                      <p:rCtr x="72240" y="-809"/>
                                    </p:animMotion>
                                  </p:childTnLst>
                                </p:cTn>
                              </p:par>
                            </p:childTnLst>
                          </p:cTn>
                        </p:par>
                        <p:par>
                          <p:cTn id="19" fill="hold">
                            <p:stCondLst>
                              <p:cond delay="13550"/>
                            </p:stCondLst>
                            <p:childTnLst>
                              <p:par>
                                <p:cTn id="20" presetID="42" presetClass="path" presetSubtype="0" accel="50000" decel="50000" fill="hold" nodeType="afterEffect">
                                  <p:stCondLst>
                                    <p:cond delay="0"/>
                                  </p:stCondLst>
                                  <p:childTnLst>
                                    <p:animMotion origin="layout" path="M -3.05556E-6 3.3526E-6 L -1.46632 -0.01619 " pathEditMode="relative" rAng="0" ptsTypes="AA">
                                      <p:cBhvr>
                                        <p:cTn id="21" dur="4500" fill="hold"/>
                                        <p:tgtEl>
                                          <p:spTgt spid="5"/>
                                        </p:tgtEl>
                                        <p:attrNameLst>
                                          <p:attrName>ppt_x</p:attrName>
                                          <p:attrName>ppt_y</p:attrName>
                                        </p:attrNameLst>
                                      </p:cBhvr>
                                      <p:rCtr x="-73316" y="-809"/>
                                    </p:animMotion>
                                  </p:childTnLst>
                                </p:cTn>
                              </p:par>
                            </p:childTnLst>
                          </p:cTn>
                        </p:par>
                        <p:par>
                          <p:cTn id="22" fill="hold">
                            <p:stCondLst>
                              <p:cond delay="18050"/>
                            </p:stCondLst>
                            <p:childTnLst>
                              <p:par>
                                <p:cTn id="23" presetID="31"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2000" fill="hold"/>
                                        <p:tgtEl>
                                          <p:spTgt spid="11"/>
                                        </p:tgtEl>
                                        <p:attrNameLst>
                                          <p:attrName>ppt_w</p:attrName>
                                        </p:attrNameLst>
                                      </p:cBhvr>
                                      <p:tavLst>
                                        <p:tav tm="0">
                                          <p:val>
                                            <p:fltVal val="0"/>
                                          </p:val>
                                        </p:tav>
                                        <p:tav tm="100000">
                                          <p:val>
                                            <p:strVal val="#ppt_w"/>
                                          </p:val>
                                        </p:tav>
                                      </p:tavLst>
                                    </p:anim>
                                    <p:anim calcmode="lin" valueType="num">
                                      <p:cBhvr>
                                        <p:cTn id="26" dur="2000" fill="hold"/>
                                        <p:tgtEl>
                                          <p:spTgt spid="11"/>
                                        </p:tgtEl>
                                        <p:attrNameLst>
                                          <p:attrName>ppt_h</p:attrName>
                                        </p:attrNameLst>
                                      </p:cBhvr>
                                      <p:tavLst>
                                        <p:tav tm="0">
                                          <p:val>
                                            <p:fltVal val="0"/>
                                          </p:val>
                                        </p:tav>
                                        <p:tav tm="100000">
                                          <p:val>
                                            <p:strVal val="#ppt_h"/>
                                          </p:val>
                                        </p:tav>
                                      </p:tavLst>
                                    </p:anim>
                                    <p:anim calcmode="lin" valueType="num">
                                      <p:cBhvr>
                                        <p:cTn id="27" dur="2000" fill="hold"/>
                                        <p:tgtEl>
                                          <p:spTgt spid="11"/>
                                        </p:tgtEl>
                                        <p:attrNameLst>
                                          <p:attrName>style.rotation</p:attrName>
                                        </p:attrNameLst>
                                      </p:cBhvr>
                                      <p:tavLst>
                                        <p:tav tm="0">
                                          <p:val>
                                            <p:fltVal val="90"/>
                                          </p:val>
                                        </p:tav>
                                        <p:tav tm="100000">
                                          <p:val>
                                            <p:fltVal val="0"/>
                                          </p:val>
                                        </p:tav>
                                      </p:tavLst>
                                    </p:anim>
                                    <p:animEffect transition="in" filter="fade">
                                      <p:cBhvr>
                                        <p:cTn id="28" dur="2000"/>
                                        <p:tgtEl>
                                          <p:spTgt spid="11"/>
                                        </p:tgtEl>
                                      </p:cBhvr>
                                    </p:animEffect>
                                  </p:childTnLst>
                                </p:cTn>
                              </p:par>
                              <p:par>
                                <p:cTn id="29" presetID="6"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2000"/>
                                        <p:tgtEl>
                                          <p:spTgt spid="9"/>
                                        </p:tgtEl>
                                      </p:cBhvr>
                                    </p:animEffect>
                                  </p:childTnLst>
                                </p:cTn>
                              </p:par>
                              <p:par>
                                <p:cTn id="32" presetID="6" presetClass="entr" presetSubtype="16"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76064" y="44624"/>
            <a:ext cx="7772400" cy="1470025"/>
          </a:xfrm>
        </p:spPr>
        <p:txBody>
          <a:bodyPr>
            <a:normAutofit/>
          </a:bodyPr>
          <a:lstStyle/>
          <a:p>
            <a:r>
              <a:rPr lang="nl-NL" sz="7200" dirty="0" smtClean="0">
                <a:latin typeface="French Script MT" panose="03020402040607040605" pitchFamily="66" charset="0"/>
              </a:rPr>
              <a:t>Geschiedenis</a:t>
            </a:r>
            <a:endParaRPr lang="nl-NL" sz="7200" dirty="0">
              <a:latin typeface="French Script MT" panose="03020402040607040605" pitchFamily="66" charset="0"/>
            </a:endParaRPr>
          </a:p>
        </p:txBody>
      </p:sp>
      <p:sp>
        <p:nvSpPr>
          <p:cNvPr id="3" name="Tekstvak 2"/>
          <p:cNvSpPr txBox="1"/>
          <p:nvPr/>
        </p:nvSpPr>
        <p:spPr>
          <a:xfrm>
            <a:off x="24020" y="1268760"/>
            <a:ext cx="4536504" cy="1323439"/>
          </a:xfrm>
          <a:prstGeom prst="rect">
            <a:avLst/>
          </a:prstGeom>
          <a:noFill/>
        </p:spPr>
        <p:txBody>
          <a:bodyPr wrap="square" rtlCol="0">
            <a:spAutoFit/>
          </a:bodyPr>
          <a:lstStyle/>
          <a:p>
            <a:r>
              <a:rPr lang="nl-NL" sz="2000" b="1" dirty="0" smtClean="0">
                <a:latin typeface="Bookman Old Style" panose="02050604050505020204" pitchFamily="18" charset="0"/>
              </a:rPr>
              <a:t>De geschiedenis van het “oude” Egypte gaat terug naar 3300 jaar voor Christus tot 320 voor Christus.</a:t>
            </a:r>
          </a:p>
        </p:txBody>
      </p:sp>
      <p:sp>
        <p:nvSpPr>
          <p:cNvPr id="5" name="Tekstvak 4"/>
          <p:cNvSpPr txBox="1"/>
          <p:nvPr/>
        </p:nvSpPr>
        <p:spPr>
          <a:xfrm>
            <a:off x="323528" y="2708920"/>
            <a:ext cx="3672408" cy="369332"/>
          </a:xfrm>
          <a:prstGeom prst="rect">
            <a:avLst/>
          </a:prstGeom>
          <a:noFill/>
        </p:spPr>
        <p:txBody>
          <a:bodyPr wrap="square" rtlCol="0">
            <a:spAutoFit/>
          </a:bodyPr>
          <a:lstStyle/>
          <a:p>
            <a:endParaRPr lang="nl-NL" dirty="0"/>
          </a:p>
        </p:txBody>
      </p:sp>
      <p:sp>
        <p:nvSpPr>
          <p:cNvPr id="6" name="Tekstvak 5"/>
          <p:cNvSpPr txBox="1"/>
          <p:nvPr/>
        </p:nvSpPr>
        <p:spPr>
          <a:xfrm>
            <a:off x="564080" y="5263652"/>
            <a:ext cx="3456384" cy="1631216"/>
          </a:xfrm>
          <a:prstGeom prst="rect">
            <a:avLst/>
          </a:prstGeom>
          <a:noFill/>
        </p:spPr>
        <p:txBody>
          <a:bodyPr wrap="square" rtlCol="0">
            <a:spAutoFit/>
          </a:bodyPr>
          <a:lstStyle/>
          <a:p>
            <a:r>
              <a:rPr lang="nl-NL" sz="2000" b="1" dirty="0">
                <a:latin typeface="Bookman Old Style" panose="02050604050505020204" pitchFamily="18" charset="0"/>
              </a:rPr>
              <a:t>Door de bouwwerken en het Egyptische schrift, hiërogliefen, </a:t>
            </a:r>
            <a:r>
              <a:rPr lang="nl-NL" sz="2000" b="1" dirty="0" smtClean="0">
                <a:latin typeface="Bookman Old Style" panose="02050604050505020204" pitchFamily="18" charset="0"/>
              </a:rPr>
              <a:t>weten </a:t>
            </a:r>
            <a:r>
              <a:rPr lang="nl-NL" sz="2000" b="1" dirty="0">
                <a:latin typeface="Bookman Old Style" panose="02050604050505020204" pitchFamily="18" charset="0"/>
              </a:rPr>
              <a:t>we veel over deze beschaving.</a:t>
            </a:r>
          </a:p>
        </p:txBody>
      </p:sp>
      <p:sp>
        <p:nvSpPr>
          <p:cNvPr id="7" name="Tekstvak 6"/>
          <p:cNvSpPr txBox="1"/>
          <p:nvPr/>
        </p:nvSpPr>
        <p:spPr>
          <a:xfrm>
            <a:off x="4788024" y="2420888"/>
            <a:ext cx="3024336" cy="2246769"/>
          </a:xfrm>
          <a:prstGeom prst="rect">
            <a:avLst/>
          </a:prstGeom>
          <a:noFill/>
        </p:spPr>
        <p:txBody>
          <a:bodyPr wrap="square" rtlCol="0">
            <a:spAutoFit/>
          </a:bodyPr>
          <a:lstStyle/>
          <a:p>
            <a:r>
              <a:rPr lang="nl-NL" sz="2000" b="1" dirty="0">
                <a:latin typeface="Bookman Old Style" panose="02050604050505020204" pitchFamily="18" charset="0"/>
              </a:rPr>
              <a:t>Deze beschaving ontstond rond de oevers van de Nijl.</a:t>
            </a:r>
          </a:p>
          <a:p>
            <a:r>
              <a:rPr lang="nl-NL" sz="2000" b="1" dirty="0">
                <a:latin typeface="Bookman Old Style" panose="02050604050505020204" pitchFamily="18" charset="0"/>
              </a:rPr>
              <a:t>De Egyptenaren waren zeer ontwikkeld en georganiseerd</a:t>
            </a:r>
            <a:r>
              <a:rPr lang="nl-NL" b="1" dirty="0"/>
              <a:t>. </a:t>
            </a:r>
          </a:p>
        </p:txBody>
      </p:sp>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327" y="2644764"/>
            <a:ext cx="3864576" cy="2584436"/>
          </a:xfrm>
          <a:prstGeom prst="rect">
            <a:avLst/>
          </a:prstGeom>
        </p:spPr>
      </p:pic>
      <p:pic>
        <p:nvPicPr>
          <p:cNvPr id="10" name="Afbeelding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1268760"/>
            <a:ext cx="1535781" cy="3190586"/>
          </a:xfrm>
          <a:prstGeom prst="rect">
            <a:avLst/>
          </a:prstGeom>
        </p:spPr>
      </p:pic>
      <p:pic>
        <p:nvPicPr>
          <p:cNvPr id="11" name="Afbeelding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024" y="4869159"/>
            <a:ext cx="2730320" cy="1814801"/>
          </a:xfrm>
          <a:prstGeom prst="rect">
            <a:avLst/>
          </a:prstGeom>
        </p:spPr>
      </p:pic>
    </p:spTree>
    <p:extLst>
      <p:ext uri="{BB962C8B-B14F-4D97-AF65-F5344CB8AC3E}">
        <p14:creationId xmlns:p14="http://schemas.microsoft.com/office/powerpoint/2010/main" val="66278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2100"/>
                            </p:stCondLst>
                            <p:childTnLst>
                              <p:par>
                                <p:cTn id="12" presetID="42"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0-#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0-#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par>
                                <p:cTn id="38" presetID="16" presetClass="entr" presetSubtype="21"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76064" y="44624"/>
            <a:ext cx="7772400" cy="1470025"/>
          </a:xfrm>
        </p:spPr>
        <p:txBody>
          <a:bodyPr>
            <a:normAutofit/>
          </a:bodyPr>
          <a:lstStyle/>
          <a:p>
            <a:r>
              <a:rPr lang="nl-NL" sz="7200" dirty="0" smtClean="0">
                <a:latin typeface="French Script MT" panose="03020402040607040605" pitchFamily="66" charset="0"/>
              </a:rPr>
              <a:t>Hiërogliefen </a:t>
            </a:r>
            <a:endParaRPr lang="nl-NL" sz="7200" dirty="0">
              <a:latin typeface="French Script MT" panose="03020402040607040605" pitchFamily="66" charset="0"/>
            </a:endParaRPr>
          </a:p>
        </p:txBody>
      </p:sp>
      <p:sp>
        <p:nvSpPr>
          <p:cNvPr id="3" name="Tekstvak 2"/>
          <p:cNvSpPr txBox="1"/>
          <p:nvPr/>
        </p:nvSpPr>
        <p:spPr>
          <a:xfrm>
            <a:off x="251520" y="1484093"/>
            <a:ext cx="5400600" cy="1754326"/>
          </a:xfrm>
          <a:prstGeom prst="rect">
            <a:avLst/>
          </a:prstGeom>
          <a:noFill/>
        </p:spPr>
        <p:txBody>
          <a:bodyPr wrap="square" rtlCol="0">
            <a:spAutoFit/>
          </a:bodyPr>
          <a:lstStyle/>
          <a:p>
            <a:r>
              <a:rPr lang="nl-NL" b="1" dirty="0" smtClean="0">
                <a:latin typeface="Bookman Old Style" panose="02050604050505020204" pitchFamily="18" charset="0"/>
              </a:rPr>
              <a:t>De Egyptenaren beschreven vele bouwwerken met hiërogliefen. Dankzij deze versieringen weten we veel van het oude Egypte. Lang was de betekenis onduidelijk, maar door de steen van </a:t>
            </a:r>
            <a:r>
              <a:rPr lang="nl-NL" b="1" dirty="0" err="1" smtClean="0">
                <a:latin typeface="Bookman Old Style" panose="02050604050505020204" pitchFamily="18" charset="0"/>
              </a:rPr>
              <a:t>Rosseta</a:t>
            </a:r>
            <a:r>
              <a:rPr lang="nl-NL" b="1" dirty="0" smtClean="0">
                <a:latin typeface="Bookman Old Style" panose="02050604050505020204" pitchFamily="18" charset="0"/>
              </a:rPr>
              <a:t> is het gelukt om een goede vertaling te krijgen.</a:t>
            </a:r>
            <a:endParaRPr lang="nl-NL" b="1" dirty="0">
              <a:latin typeface="Bookman Old Style" panose="02050604050505020204" pitchFamily="18" charset="0"/>
            </a:endParaRP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5733256"/>
            <a:ext cx="7644445" cy="914286"/>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1506979"/>
            <a:ext cx="2931790" cy="3909053"/>
          </a:xfrm>
          <a:prstGeom prst="rect">
            <a:avLst/>
          </a:prstGeom>
        </p:spPr>
      </p:pic>
      <p:pic>
        <p:nvPicPr>
          <p:cNvPr id="8" name="Afbeelding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1720" y="3238419"/>
            <a:ext cx="1994699" cy="2333771"/>
          </a:xfrm>
          <a:prstGeom prst="rect">
            <a:avLst/>
          </a:prstGeom>
        </p:spPr>
      </p:pic>
      <p:sp>
        <p:nvSpPr>
          <p:cNvPr id="7" name="PIJL-RECHTS 6"/>
          <p:cNvSpPr/>
          <p:nvPr/>
        </p:nvSpPr>
        <p:spPr>
          <a:xfrm>
            <a:off x="107504" y="3861048"/>
            <a:ext cx="1800200" cy="1152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Type je naam</a:t>
            </a:r>
            <a:endParaRPr lang="nl-NL" dirty="0"/>
          </a:p>
        </p:txBody>
      </p:sp>
    </p:spTree>
    <p:extLst>
      <p:ext uri="{BB962C8B-B14F-4D97-AF65-F5344CB8AC3E}">
        <p14:creationId xmlns:p14="http://schemas.microsoft.com/office/powerpoint/2010/main" val="324446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2100"/>
                            </p:stCondLst>
                            <p:childTnLst>
                              <p:par>
                                <p:cTn id="12" presetID="22" presetClass="entr" presetSubtype="4"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par>
                                <p:cTn id="15" presetID="21" presetClass="entr" presetSubtype="1"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par>
                                <p:cTn id="18" presetID="21" presetClass="entr" presetSubtype="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2000"/>
                                        <p:tgtEl>
                                          <p:spTgt spid="8"/>
                                        </p:tgtEl>
                                      </p:cBhvr>
                                    </p:animEffect>
                                  </p:childTnLst>
                                </p:cTn>
                              </p:par>
                              <p:par>
                                <p:cTn id="21" presetID="21" presetClass="entr" presetSubtype="1"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76064" y="44624"/>
            <a:ext cx="7772400" cy="1470025"/>
          </a:xfrm>
        </p:spPr>
        <p:txBody>
          <a:bodyPr>
            <a:normAutofit/>
          </a:bodyPr>
          <a:lstStyle/>
          <a:p>
            <a:r>
              <a:rPr lang="nl-NL" sz="7200" dirty="0" smtClean="0">
                <a:latin typeface="French Script MT" panose="03020402040607040605" pitchFamily="66" charset="0"/>
              </a:rPr>
              <a:t>De Nijl</a:t>
            </a:r>
            <a:endParaRPr lang="nl-NL" sz="7200" dirty="0">
              <a:latin typeface="French Script MT" panose="03020402040607040605" pitchFamily="66" charset="0"/>
            </a:endParaRPr>
          </a:p>
        </p:txBody>
      </p:sp>
      <p:sp>
        <p:nvSpPr>
          <p:cNvPr id="3" name="Tekstvak 2"/>
          <p:cNvSpPr txBox="1"/>
          <p:nvPr/>
        </p:nvSpPr>
        <p:spPr>
          <a:xfrm>
            <a:off x="251520" y="1412776"/>
            <a:ext cx="4320480" cy="1477328"/>
          </a:xfrm>
          <a:prstGeom prst="rect">
            <a:avLst/>
          </a:prstGeom>
          <a:noFill/>
        </p:spPr>
        <p:txBody>
          <a:bodyPr wrap="square" rtlCol="0">
            <a:spAutoFit/>
          </a:bodyPr>
          <a:lstStyle/>
          <a:p>
            <a:r>
              <a:rPr lang="nl-NL" b="1" dirty="0" smtClean="0">
                <a:latin typeface="Bookman Old Style" panose="02050604050505020204" pitchFamily="18" charset="0"/>
              </a:rPr>
              <a:t>De Nijl is de langste rivier ter wereld, maar liefst 6750 km lang. De beschaving van het oude Egypte is totaal gebouwd langs de oevers van de Nijl.</a:t>
            </a:r>
            <a:endParaRPr lang="nl-NL" b="1" dirty="0">
              <a:latin typeface="Bookman Old Style" panose="02050604050505020204" pitchFamily="18" charset="0"/>
            </a:endParaRPr>
          </a:p>
        </p:txBody>
      </p:sp>
      <p:sp>
        <p:nvSpPr>
          <p:cNvPr id="5" name="Tekstvak 4"/>
          <p:cNvSpPr txBox="1"/>
          <p:nvPr/>
        </p:nvSpPr>
        <p:spPr>
          <a:xfrm>
            <a:off x="2411760" y="5373216"/>
            <a:ext cx="5400600" cy="1200329"/>
          </a:xfrm>
          <a:prstGeom prst="rect">
            <a:avLst/>
          </a:prstGeom>
          <a:noFill/>
        </p:spPr>
        <p:txBody>
          <a:bodyPr wrap="square" rtlCol="0">
            <a:spAutoFit/>
          </a:bodyPr>
          <a:lstStyle/>
          <a:p>
            <a:r>
              <a:rPr lang="nl-NL" b="1" dirty="0" smtClean="0">
                <a:latin typeface="Bookman Old Style" panose="02050604050505020204" pitchFamily="18" charset="0"/>
              </a:rPr>
              <a:t>Elk jaar overstroomde de Nijl en zorgde daarmee voor vruchtbare landbouwgrond. Teveel of te weinig water kon ook voor hongersnood zorgen.</a:t>
            </a:r>
            <a:endParaRPr lang="nl-NL" b="1" dirty="0">
              <a:latin typeface="Bookman Old Style" panose="02050604050505020204" pitchFamily="18"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1885" y="2839008"/>
            <a:ext cx="2200275"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vak 6"/>
          <p:cNvSpPr txBox="1"/>
          <p:nvPr/>
        </p:nvSpPr>
        <p:spPr>
          <a:xfrm>
            <a:off x="6012160" y="3140968"/>
            <a:ext cx="2880320" cy="1200329"/>
          </a:xfrm>
          <a:prstGeom prst="rect">
            <a:avLst/>
          </a:prstGeom>
          <a:noFill/>
        </p:spPr>
        <p:txBody>
          <a:bodyPr wrap="square" rtlCol="0">
            <a:spAutoFit/>
          </a:bodyPr>
          <a:lstStyle/>
          <a:p>
            <a:r>
              <a:rPr lang="nl-NL" b="1" dirty="0" smtClean="0">
                <a:latin typeface="Bookman Old Style" panose="02050604050505020204" pitchFamily="18" charset="0"/>
              </a:rPr>
              <a:t>De Egyptenaren geloofden dat de god </a:t>
            </a:r>
            <a:r>
              <a:rPr lang="nl-NL" b="1" dirty="0" err="1" smtClean="0">
                <a:latin typeface="Bookman Old Style" panose="02050604050505020204" pitchFamily="18" charset="0"/>
              </a:rPr>
              <a:t>Hapy</a:t>
            </a:r>
            <a:r>
              <a:rPr lang="nl-NL" b="1" dirty="0" smtClean="0">
                <a:latin typeface="Bookman Old Style" panose="02050604050505020204" pitchFamily="18" charset="0"/>
              </a:rPr>
              <a:t> zorgde voor vruchtbare grond.</a:t>
            </a:r>
            <a:endParaRPr lang="nl-NL" b="1" dirty="0">
              <a:latin typeface="Bookman Old Style" panose="02050604050505020204" pitchFamily="18" charset="0"/>
            </a:endParaRPr>
          </a:p>
        </p:txBody>
      </p:sp>
      <p:pic>
        <p:nvPicPr>
          <p:cNvPr id="2052" name="Picture 4" descr="C:\Users\jasper\Downloads\Nile_watershed_topo.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868" y="2886447"/>
            <a:ext cx="1940462" cy="407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15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1500"/>
                            </p:stCondLst>
                            <p:childTnLst>
                              <p:par>
                                <p:cTn id="12" presetID="6" presetClass="entr" presetSubtype="16"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par>
                                <p:cTn id="15" presetID="42" presetClass="entr" presetSubtype="0"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1000"/>
                                        <p:tgtEl>
                                          <p:spTgt spid="2052"/>
                                        </p:tgtEl>
                                      </p:cBhvr>
                                    </p:animEffect>
                                    <p:anim calcmode="lin" valueType="num">
                                      <p:cBhvr>
                                        <p:cTn id="18" dur="1000" fill="hold"/>
                                        <p:tgtEl>
                                          <p:spTgt spid="2052"/>
                                        </p:tgtEl>
                                        <p:attrNameLst>
                                          <p:attrName>ppt_x</p:attrName>
                                        </p:attrNameLst>
                                      </p:cBhvr>
                                      <p:tavLst>
                                        <p:tav tm="0">
                                          <p:val>
                                            <p:strVal val="#ppt_x"/>
                                          </p:val>
                                        </p:tav>
                                        <p:tav tm="100000">
                                          <p:val>
                                            <p:strVal val="#ppt_x"/>
                                          </p:val>
                                        </p:tav>
                                      </p:tavLst>
                                    </p:anim>
                                    <p:anim calcmode="lin" valueType="num">
                                      <p:cBhvr>
                                        <p:cTn id="1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051"/>
                                        </p:tgtEl>
                                        <p:attrNameLst>
                                          <p:attrName>style.visibility</p:attrName>
                                        </p:attrNameLst>
                                      </p:cBhvr>
                                      <p:to>
                                        <p:strVal val="visible"/>
                                      </p:to>
                                    </p:set>
                                    <p:animEffect transition="in" filter="wipe(down)">
                                      <p:cBhvr>
                                        <p:cTn id="30" dur="500"/>
                                        <p:tgtEl>
                                          <p:spTgt spid="2051"/>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76064" y="44624"/>
            <a:ext cx="7772400" cy="1470025"/>
          </a:xfrm>
        </p:spPr>
        <p:txBody>
          <a:bodyPr>
            <a:normAutofit/>
          </a:bodyPr>
          <a:lstStyle/>
          <a:p>
            <a:r>
              <a:rPr lang="nl-NL" sz="7200" dirty="0" smtClean="0">
                <a:latin typeface="French Script MT" panose="03020402040607040605" pitchFamily="66" charset="0"/>
              </a:rPr>
              <a:t>De goden</a:t>
            </a:r>
            <a:endParaRPr lang="nl-NL" sz="7200" dirty="0">
              <a:latin typeface="French Script MT" panose="03020402040607040605" pitchFamily="66" charset="0"/>
            </a:endParaRPr>
          </a:p>
        </p:txBody>
      </p:sp>
      <p:sp>
        <p:nvSpPr>
          <p:cNvPr id="3" name="Tekstvak 2"/>
          <p:cNvSpPr txBox="1"/>
          <p:nvPr/>
        </p:nvSpPr>
        <p:spPr>
          <a:xfrm>
            <a:off x="971600" y="1412776"/>
            <a:ext cx="3816424" cy="1754326"/>
          </a:xfrm>
          <a:prstGeom prst="rect">
            <a:avLst/>
          </a:prstGeom>
          <a:noFill/>
        </p:spPr>
        <p:txBody>
          <a:bodyPr wrap="square" rtlCol="0">
            <a:spAutoFit/>
          </a:bodyPr>
          <a:lstStyle/>
          <a:p>
            <a:r>
              <a:rPr lang="nl-NL" b="1" dirty="0" smtClean="0">
                <a:latin typeface="Bookman Old Style" panose="02050604050505020204" pitchFamily="18" charset="0"/>
              </a:rPr>
              <a:t>De Egyptenaren hadden wel meer dan 50 goden. Bijzonder was dat zij vaak afgebeeld waren met een menselijk lichaam, maar met een hoofd van een dier.</a:t>
            </a:r>
            <a:endParaRPr lang="nl-NL" b="1" dirty="0">
              <a:latin typeface="Bookman Old Style" panose="02050604050505020204" pitchFamily="18" charset="0"/>
            </a:endParaRP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1412775"/>
            <a:ext cx="2557917" cy="3165153"/>
          </a:xfrm>
          <a:prstGeom prst="rect">
            <a:avLst/>
          </a:prstGeom>
        </p:spPr>
      </p:pic>
      <p:sp>
        <p:nvSpPr>
          <p:cNvPr id="6" name="Tekstvak 5"/>
          <p:cNvSpPr txBox="1"/>
          <p:nvPr/>
        </p:nvSpPr>
        <p:spPr>
          <a:xfrm>
            <a:off x="4914854" y="5500881"/>
            <a:ext cx="3600400" cy="1200329"/>
          </a:xfrm>
          <a:prstGeom prst="rect">
            <a:avLst/>
          </a:prstGeom>
          <a:noFill/>
        </p:spPr>
        <p:txBody>
          <a:bodyPr wrap="square" rtlCol="0">
            <a:spAutoFit/>
          </a:bodyPr>
          <a:lstStyle/>
          <a:p>
            <a:r>
              <a:rPr lang="nl-NL" b="1" dirty="0" smtClean="0">
                <a:latin typeface="Bookman Old Style" panose="02050604050505020204" pitchFamily="18" charset="0"/>
              </a:rPr>
              <a:t>De Egyptenaren geloofden in een leven na de dood. De Egyptenaren verzorgden de doden dan ook goed. </a:t>
            </a:r>
            <a:endParaRPr lang="nl-NL" b="1" dirty="0">
              <a:latin typeface="Bookman Old Style" panose="02050604050505020204" pitchFamily="18" charset="0"/>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60" y="3170581"/>
            <a:ext cx="2356072" cy="3534108"/>
          </a:xfrm>
          <a:prstGeom prst="rect">
            <a:avLst/>
          </a:prstGeom>
        </p:spPr>
      </p:pic>
      <p:sp>
        <p:nvSpPr>
          <p:cNvPr id="9" name="Tekstvak 8"/>
          <p:cNvSpPr txBox="1"/>
          <p:nvPr/>
        </p:nvSpPr>
        <p:spPr>
          <a:xfrm>
            <a:off x="5058870" y="4712033"/>
            <a:ext cx="3312368" cy="369332"/>
          </a:xfrm>
          <a:prstGeom prst="rect">
            <a:avLst/>
          </a:prstGeom>
          <a:noFill/>
        </p:spPr>
        <p:txBody>
          <a:bodyPr wrap="square" rtlCol="0">
            <a:spAutoFit/>
          </a:bodyPr>
          <a:lstStyle/>
          <a:p>
            <a:pPr algn="ctr"/>
            <a:r>
              <a:rPr lang="nl-NL" b="1" dirty="0" smtClean="0"/>
              <a:t>De zonnegod Ra</a:t>
            </a:r>
            <a:endParaRPr lang="nl-NL" b="1" dirty="0"/>
          </a:p>
        </p:txBody>
      </p:sp>
      <p:sp>
        <p:nvSpPr>
          <p:cNvPr id="10" name="Tekstvak 9"/>
          <p:cNvSpPr txBox="1"/>
          <p:nvPr/>
        </p:nvSpPr>
        <p:spPr>
          <a:xfrm>
            <a:off x="683568" y="4752969"/>
            <a:ext cx="2160240" cy="646331"/>
          </a:xfrm>
          <a:prstGeom prst="rect">
            <a:avLst/>
          </a:prstGeom>
          <a:noFill/>
        </p:spPr>
        <p:txBody>
          <a:bodyPr wrap="square" rtlCol="0">
            <a:spAutoFit/>
          </a:bodyPr>
          <a:lstStyle/>
          <a:p>
            <a:r>
              <a:rPr lang="nl-NL" b="1" dirty="0" smtClean="0"/>
              <a:t>De hemelgod Horus</a:t>
            </a:r>
            <a:endParaRPr lang="nl-NL" b="1" dirty="0"/>
          </a:p>
        </p:txBody>
      </p:sp>
    </p:spTree>
    <p:extLst>
      <p:ext uri="{BB962C8B-B14F-4D97-AF65-F5344CB8AC3E}">
        <p14:creationId xmlns:p14="http://schemas.microsoft.com/office/powerpoint/2010/main" val="417787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1600"/>
                            </p:stCondLst>
                            <p:childTnLst>
                              <p:par>
                                <p:cTn id="12" presetID="45"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par>
                                <p:cTn id="17" presetID="2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par>
                                <p:cTn id="20" presetID="2" presetClass="entr" presetSubtype="2"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wipe(down)">
                                      <p:cBhvr>
                                        <p:cTn id="28" dur="580">
                                          <p:stCondLst>
                                            <p:cond delay="0"/>
                                          </p:stCondLst>
                                        </p:cTn>
                                        <p:tgtEl>
                                          <p:spTgt spid="6">
                                            <p:txEl>
                                              <p:pRg st="0" end="0"/>
                                            </p:txEl>
                                          </p:spTgt>
                                        </p:tgtEl>
                                      </p:cBhvr>
                                    </p:animEffect>
                                    <p:anim calcmode="lin" valueType="num">
                                      <p:cBhvr>
                                        <p:cTn id="29"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6">
                                            <p:txEl>
                                              <p:pRg st="0" end="0"/>
                                            </p:txEl>
                                          </p:spTgt>
                                        </p:tgtEl>
                                      </p:cBhvr>
                                      <p:to x="100000" y="60000"/>
                                    </p:animScale>
                                    <p:animScale>
                                      <p:cBhvr>
                                        <p:cTn id="35" dur="166" decel="50000">
                                          <p:stCondLst>
                                            <p:cond delay="676"/>
                                          </p:stCondLst>
                                        </p:cTn>
                                        <p:tgtEl>
                                          <p:spTgt spid="6">
                                            <p:txEl>
                                              <p:pRg st="0" end="0"/>
                                            </p:txEl>
                                          </p:spTgt>
                                        </p:tgtEl>
                                      </p:cBhvr>
                                      <p:to x="100000" y="100000"/>
                                    </p:animScale>
                                    <p:animScale>
                                      <p:cBhvr>
                                        <p:cTn id="36" dur="26">
                                          <p:stCondLst>
                                            <p:cond delay="1312"/>
                                          </p:stCondLst>
                                        </p:cTn>
                                        <p:tgtEl>
                                          <p:spTgt spid="6">
                                            <p:txEl>
                                              <p:pRg st="0" end="0"/>
                                            </p:txEl>
                                          </p:spTgt>
                                        </p:tgtEl>
                                      </p:cBhvr>
                                      <p:to x="100000" y="80000"/>
                                    </p:animScale>
                                    <p:animScale>
                                      <p:cBhvr>
                                        <p:cTn id="37" dur="166" decel="50000">
                                          <p:stCondLst>
                                            <p:cond delay="1338"/>
                                          </p:stCondLst>
                                        </p:cTn>
                                        <p:tgtEl>
                                          <p:spTgt spid="6">
                                            <p:txEl>
                                              <p:pRg st="0" end="0"/>
                                            </p:txEl>
                                          </p:spTgt>
                                        </p:tgtEl>
                                      </p:cBhvr>
                                      <p:to x="100000" y="100000"/>
                                    </p:animScale>
                                    <p:animScale>
                                      <p:cBhvr>
                                        <p:cTn id="38" dur="26">
                                          <p:stCondLst>
                                            <p:cond delay="1642"/>
                                          </p:stCondLst>
                                        </p:cTn>
                                        <p:tgtEl>
                                          <p:spTgt spid="6">
                                            <p:txEl>
                                              <p:pRg st="0" end="0"/>
                                            </p:txEl>
                                          </p:spTgt>
                                        </p:tgtEl>
                                      </p:cBhvr>
                                      <p:to x="100000" y="90000"/>
                                    </p:animScale>
                                    <p:animScale>
                                      <p:cBhvr>
                                        <p:cTn id="39" dur="166" decel="50000">
                                          <p:stCondLst>
                                            <p:cond delay="1668"/>
                                          </p:stCondLst>
                                        </p:cTn>
                                        <p:tgtEl>
                                          <p:spTgt spid="6">
                                            <p:txEl>
                                              <p:pRg st="0" end="0"/>
                                            </p:txEl>
                                          </p:spTgt>
                                        </p:tgtEl>
                                      </p:cBhvr>
                                      <p:to x="100000" y="100000"/>
                                    </p:animScale>
                                    <p:animScale>
                                      <p:cBhvr>
                                        <p:cTn id="40" dur="26">
                                          <p:stCondLst>
                                            <p:cond delay="1808"/>
                                          </p:stCondLst>
                                        </p:cTn>
                                        <p:tgtEl>
                                          <p:spTgt spid="6">
                                            <p:txEl>
                                              <p:pRg st="0" end="0"/>
                                            </p:txEl>
                                          </p:spTgt>
                                        </p:tgtEl>
                                      </p:cBhvr>
                                      <p:to x="100000" y="95000"/>
                                    </p:animScale>
                                    <p:animScale>
                                      <p:cBhvr>
                                        <p:cTn id="41" dur="166" decel="50000">
                                          <p:stCondLst>
                                            <p:cond delay="1834"/>
                                          </p:stCondLst>
                                        </p:cTn>
                                        <p:tgtEl>
                                          <p:spTgt spid="6">
                                            <p:txEl>
                                              <p:pRg st="0" end="0"/>
                                            </p:txEl>
                                          </p:spTgt>
                                        </p:tgtEl>
                                      </p:cBhvr>
                                      <p:to x="100000" y="100000"/>
                                    </p:animScale>
                                  </p:childTnLst>
                                </p:cTn>
                              </p:par>
                              <p:par>
                                <p:cTn id="42" presetID="31" presetClass="entr" presetSubtype="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1000" fill="hold"/>
                                        <p:tgtEl>
                                          <p:spTgt spid="7"/>
                                        </p:tgtEl>
                                        <p:attrNameLst>
                                          <p:attrName>ppt_w</p:attrName>
                                        </p:attrNameLst>
                                      </p:cBhvr>
                                      <p:tavLst>
                                        <p:tav tm="0">
                                          <p:val>
                                            <p:fltVal val="0"/>
                                          </p:val>
                                        </p:tav>
                                        <p:tav tm="100000">
                                          <p:val>
                                            <p:strVal val="#ppt_w"/>
                                          </p:val>
                                        </p:tav>
                                      </p:tavLst>
                                    </p:anim>
                                    <p:anim calcmode="lin" valueType="num">
                                      <p:cBhvr>
                                        <p:cTn id="45" dur="1000" fill="hold"/>
                                        <p:tgtEl>
                                          <p:spTgt spid="7"/>
                                        </p:tgtEl>
                                        <p:attrNameLst>
                                          <p:attrName>ppt_h</p:attrName>
                                        </p:attrNameLst>
                                      </p:cBhvr>
                                      <p:tavLst>
                                        <p:tav tm="0">
                                          <p:val>
                                            <p:fltVal val="0"/>
                                          </p:val>
                                        </p:tav>
                                        <p:tav tm="100000">
                                          <p:val>
                                            <p:strVal val="#ppt_h"/>
                                          </p:val>
                                        </p:tav>
                                      </p:tavLst>
                                    </p:anim>
                                    <p:anim calcmode="lin" valueType="num">
                                      <p:cBhvr>
                                        <p:cTn id="46" dur="1000" fill="hold"/>
                                        <p:tgtEl>
                                          <p:spTgt spid="7"/>
                                        </p:tgtEl>
                                        <p:attrNameLst>
                                          <p:attrName>style.rotation</p:attrName>
                                        </p:attrNameLst>
                                      </p:cBhvr>
                                      <p:tavLst>
                                        <p:tav tm="0">
                                          <p:val>
                                            <p:fltVal val="90"/>
                                          </p:val>
                                        </p:tav>
                                        <p:tav tm="100000">
                                          <p:val>
                                            <p:fltVal val="0"/>
                                          </p:val>
                                        </p:tav>
                                      </p:tavLst>
                                    </p:anim>
                                    <p:animEffect transition="in" filter="fade">
                                      <p:cBhvr>
                                        <p:cTn id="47" dur="1000"/>
                                        <p:tgtEl>
                                          <p:spTgt spid="7"/>
                                        </p:tgtEl>
                                      </p:cBhvr>
                                    </p:animEffect>
                                  </p:childTnLst>
                                </p:cTn>
                              </p:par>
                              <p:par>
                                <p:cTn id="48" presetID="2" presetClass="entr" presetSubtype="8"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0-#ppt_w/2"/>
                                          </p:val>
                                        </p:tav>
                                        <p:tav tm="100000">
                                          <p:val>
                                            <p:strVal val="#ppt_x"/>
                                          </p:val>
                                        </p:tav>
                                      </p:tavLst>
                                    </p:anim>
                                    <p:anim calcmode="lin" valueType="num">
                                      <p:cBhvr additive="base">
                                        <p:cTn id="51"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76064" y="44624"/>
            <a:ext cx="7772400" cy="1470025"/>
          </a:xfrm>
        </p:spPr>
        <p:txBody>
          <a:bodyPr>
            <a:normAutofit/>
          </a:bodyPr>
          <a:lstStyle/>
          <a:p>
            <a:r>
              <a:rPr lang="nl-NL" sz="7200" dirty="0" smtClean="0">
                <a:latin typeface="French Script MT" panose="03020402040607040605" pitchFamily="66" charset="0"/>
              </a:rPr>
              <a:t>De farao</a:t>
            </a:r>
            <a:endParaRPr lang="nl-NL" sz="7200" dirty="0">
              <a:latin typeface="French Script MT" panose="03020402040607040605" pitchFamily="66" charset="0"/>
            </a:endParaRPr>
          </a:p>
        </p:txBody>
      </p:sp>
      <p:sp>
        <p:nvSpPr>
          <p:cNvPr id="3" name="Tekstvak 2"/>
          <p:cNvSpPr txBox="1"/>
          <p:nvPr/>
        </p:nvSpPr>
        <p:spPr>
          <a:xfrm>
            <a:off x="323528" y="1397675"/>
            <a:ext cx="4752528" cy="2031325"/>
          </a:xfrm>
          <a:prstGeom prst="rect">
            <a:avLst/>
          </a:prstGeom>
          <a:noFill/>
        </p:spPr>
        <p:txBody>
          <a:bodyPr wrap="square" rtlCol="0">
            <a:spAutoFit/>
          </a:bodyPr>
          <a:lstStyle/>
          <a:p>
            <a:r>
              <a:rPr lang="nl-NL" b="1" dirty="0" smtClean="0">
                <a:latin typeface="Bookman Old Style" panose="02050604050505020204" pitchFamily="18" charset="0"/>
              </a:rPr>
              <a:t>Aan het hoofd van de Egyptenaren stond de farao. Hij was een koning met goddelijke status.</a:t>
            </a:r>
          </a:p>
          <a:p>
            <a:r>
              <a:rPr lang="nl-NL" b="1" dirty="0" smtClean="0">
                <a:latin typeface="Bookman Old Style" panose="02050604050505020204" pitchFamily="18" charset="0"/>
              </a:rPr>
              <a:t>Farao betekent eigenlijk groot huis. De Egyptenaren noemden hun koning </a:t>
            </a:r>
            <a:r>
              <a:rPr lang="nl-NL" b="1" dirty="0" err="1" smtClean="0">
                <a:latin typeface="Bookman Old Style" panose="02050604050505020204" pitchFamily="18" charset="0"/>
              </a:rPr>
              <a:t>Nesoet</a:t>
            </a:r>
            <a:r>
              <a:rPr lang="nl-NL" b="1" dirty="0" smtClean="0">
                <a:latin typeface="Bookman Old Style" panose="02050604050505020204" pitchFamily="18" charset="0"/>
              </a:rPr>
              <a:t>. </a:t>
            </a:r>
            <a:r>
              <a:rPr lang="nl-NL" b="1" dirty="0" err="1" smtClean="0">
                <a:latin typeface="Bookman Old Style" panose="02050604050505020204" pitchFamily="18" charset="0"/>
              </a:rPr>
              <a:t>Ramses</a:t>
            </a:r>
            <a:r>
              <a:rPr lang="nl-NL" b="1" dirty="0" smtClean="0">
                <a:latin typeface="Bookman Old Style" panose="02050604050505020204" pitchFamily="18" charset="0"/>
              </a:rPr>
              <a:t> II wordt wel gezien als de “grootste” farao.</a:t>
            </a:r>
            <a:endParaRPr lang="nl-NL" b="1" dirty="0">
              <a:latin typeface="Bookman Old Style" panose="02050604050505020204" pitchFamily="18" charset="0"/>
            </a:endParaRPr>
          </a:p>
        </p:txBody>
      </p:sp>
      <p:sp>
        <p:nvSpPr>
          <p:cNvPr id="6" name="Tekstvak 5"/>
          <p:cNvSpPr txBox="1"/>
          <p:nvPr/>
        </p:nvSpPr>
        <p:spPr>
          <a:xfrm>
            <a:off x="4914854" y="5085184"/>
            <a:ext cx="3600400" cy="1477328"/>
          </a:xfrm>
          <a:prstGeom prst="rect">
            <a:avLst/>
          </a:prstGeom>
          <a:noFill/>
        </p:spPr>
        <p:txBody>
          <a:bodyPr wrap="square" rtlCol="0">
            <a:spAutoFit/>
          </a:bodyPr>
          <a:lstStyle/>
          <a:p>
            <a:r>
              <a:rPr lang="nl-NL" b="1" dirty="0" smtClean="0">
                <a:latin typeface="Bookman Old Style" panose="02050604050505020204" pitchFamily="18" charset="0"/>
              </a:rPr>
              <a:t>De farao droeg een dubbele kroon. Een witte en een rode om aan te geven dat Opper-Egypte en Neder-Egypte één geheel was.</a:t>
            </a:r>
            <a:endParaRPr lang="nl-NL" b="1" dirty="0">
              <a:latin typeface="Bookman Old Style" panose="02050604050505020204" pitchFamily="18" charset="0"/>
            </a:endParaRPr>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2348880"/>
            <a:ext cx="853355" cy="1412776"/>
          </a:xfrm>
          <a:prstGeom prst="rect">
            <a:avLst/>
          </a:prstGeom>
        </p:spPr>
      </p:pic>
      <p:pic>
        <p:nvPicPr>
          <p:cNvPr id="1026" name="Picture 2" descr="http://upload.wikimedia.org/wikipedia/commons/thumb/4/43/Pharaoh.svg/320px-Pharaoh.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7623" y="404664"/>
            <a:ext cx="2339752" cy="4547892"/>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p:cNvSpPr txBox="1"/>
          <p:nvPr/>
        </p:nvSpPr>
        <p:spPr>
          <a:xfrm>
            <a:off x="4788024" y="3933913"/>
            <a:ext cx="2143054" cy="646331"/>
          </a:xfrm>
          <a:prstGeom prst="rect">
            <a:avLst/>
          </a:prstGeom>
          <a:noFill/>
        </p:spPr>
        <p:txBody>
          <a:bodyPr wrap="square" rtlCol="0">
            <a:spAutoFit/>
          </a:bodyPr>
          <a:lstStyle/>
          <a:p>
            <a:r>
              <a:rPr lang="nl-NL" b="1" dirty="0" smtClean="0"/>
              <a:t>De sleutel van het leven</a:t>
            </a:r>
            <a:endParaRPr lang="nl-NL" b="1" dirty="0"/>
          </a:p>
        </p:txBody>
      </p:sp>
      <p:pic>
        <p:nvPicPr>
          <p:cNvPr id="12" name="Afbeelding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772" y="3591988"/>
            <a:ext cx="3628180" cy="2721135"/>
          </a:xfrm>
          <a:prstGeom prst="rect">
            <a:avLst/>
          </a:prstGeom>
        </p:spPr>
      </p:pic>
    </p:spTree>
    <p:extLst>
      <p:ext uri="{BB962C8B-B14F-4D97-AF65-F5344CB8AC3E}">
        <p14:creationId xmlns:p14="http://schemas.microsoft.com/office/powerpoint/2010/main" val="128393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1600"/>
                            </p:stCondLst>
                            <p:childTnLst>
                              <p:par>
                                <p:cTn id="12" presetID="53" presetClass="entr" presetSubtype="16"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026"/>
                                        </p:tgtEl>
                                        <p:attrNameLst>
                                          <p:attrName>style.visibility</p:attrName>
                                        </p:attrNameLst>
                                      </p:cBhvr>
                                      <p:to>
                                        <p:strVal val="visible"/>
                                      </p:to>
                                    </p:set>
                                    <p:animEffect transition="in" filter="fade">
                                      <p:cBhvr>
                                        <p:cTn id="44" dur="1000"/>
                                        <p:tgtEl>
                                          <p:spTgt spid="1026"/>
                                        </p:tgtEl>
                                      </p:cBhvr>
                                    </p:animEffect>
                                    <p:anim calcmode="lin" valueType="num">
                                      <p:cBhvr>
                                        <p:cTn id="45" dur="1000" fill="hold"/>
                                        <p:tgtEl>
                                          <p:spTgt spid="1026"/>
                                        </p:tgtEl>
                                        <p:attrNameLst>
                                          <p:attrName>ppt_x</p:attrName>
                                        </p:attrNameLst>
                                      </p:cBhvr>
                                      <p:tavLst>
                                        <p:tav tm="0">
                                          <p:val>
                                            <p:strVal val="#ppt_x"/>
                                          </p:val>
                                        </p:tav>
                                        <p:tav tm="100000">
                                          <p:val>
                                            <p:strVal val="#ppt_x"/>
                                          </p:val>
                                        </p:tav>
                                      </p:tavLst>
                                    </p:anim>
                                    <p:anim calcmode="lin" valueType="num">
                                      <p:cBhvr>
                                        <p:cTn id="4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76064" y="44624"/>
            <a:ext cx="7772400" cy="1470025"/>
          </a:xfrm>
        </p:spPr>
        <p:txBody>
          <a:bodyPr>
            <a:normAutofit/>
          </a:bodyPr>
          <a:lstStyle/>
          <a:p>
            <a:r>
              <a:rPr lang="nl-NL" sz="7200" dirty="0" smtClean="0">
                <a:latin typeface="French Script MT" panose="03020402040607040605" pitchFamily="66" charset="0"/>
              </a:rPr>
              <a:t>Mummificeren</a:t>
            </a:r>
            <a:endParaRPr lang="nl-NL" sz="7200" dirty="0">
              <a:latin typeface="French Script MT" panose="03020402040607040605" pitchFamily="66" charset="0"/>
            </a:endParaRPr>
          </a:p>
        </p:txBody>
      </p:sp>
      <p:sp>
        <p:nvSpPr>
          <p:cNvPr id="3" name="Tekstvak 2"/>
          <p:cNvSpPr txBox="1"/>
          <p:nvPr/>
        </p:nvSpPr>
        <p:spPr>
          <a:xfrm>
            <a:off x="899592" y="5229200"/>
            <a:ext cx="7560840" cy="1477328"/>
          </a:xfrm>
          <a:prstGeom prst="rect">
            <a:avLst/>
          </a:prstGeom>
          <a:noFill/>
        </p:spPr>
        <p:txBody>
          <a:bodyPr wrap="square" rtlCol="0">
            <a:spAutoFit/>
          </a:bodyPr>
          <a:lstStyle/>
          <a:p>
            <a:r>
              <a:rPr lang="nl-NL" b="1" dirty="0" smtClean="0">
                <a:latin typeface="Bookman Old Style" panose="02050604050505020204" pitchFamily="18" charset="0"/>
              </a:rPr>
              <a:t>De farao werd na zijn dood gemummificeerd. Zijn lichaam moest tot in de eeuwigheid bewaard blijven. Zijn lichaam werd ontdaan van organen en dagenlang gedroogd in zouten. Het lichaam werd in linnen gewikkeld en in een sarcofaag gelegd. Ook </a:t>
            </a:r>
            <a:r>
              <a:rPr lang="nl-NL" b="1" dirty="0" smtClean="0">
                <a:latin typeface="Bookman Old Style" panose="02050604050505020204" pitchFamily="18" charset="0"/>
                <a:hlinkClick r:id="rId2"/>
              </a:rPr>
              <a:t>dieren </a:t>
            </a:r>
            <a:r>
              <a:rPr lang="nl-NL" b="1" dirty="0" smtClean="0">
                <a:latin typeface="Bookman Old Style" panose="02050604050505020204" pitchFamily="18" charset="0"/>
              </a:rPr>
              <a:t>werden gemummificeerd. </a:t>
            </a:r>
            <a:endParaRPr lang="nl-NL" b="1" dirty="0">
              <a:latin typeface="Bookman Old Style" panose="02050604050505020204" pitchFamily="18" charset="0"/>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985860"/>
            <a:ext cx="3543548" cy="3574264"/>
          </a:xfrm>
          <a:prstGeom prst="rect">
            <a:avLst/>
          </a:prstGeom>
        </p:spPr>
      </p:pic>
      <p:pic>
        <p:nvPicPr>
          <p:cNvPr id="2050" name="Picture 2">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7624" y="1337375"/>
            <a:ext cx="2417062" cy="3222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vak 5"/>
          <p:cNvSpPr txBox="1"/>
          <p:nvPr/>
        </p:nvSpPr>
        <p:spPr>
          <a:xfrm>
            <a:off x="1043608" y="4797152"/>
            <a:ext cx="7632848" cy="646331"/>
          </a:xfrm>
          <a:prstGeom prst="rect">
            <a:avLst/>
          </a:prstGeom>
          <a:noFill/>
        </p:spPr>
        <p:txBody>
          <a:bodyPr wrap="square" rtlCol="0">
            <a:spAutoFit/>
          </a:bodyPr>
          <a:lstStyle/>
          <a:p>
            <a:r>
              <a:rPr lang="nl-NL" dirty="0">
                <a:hlinkClick r:id="rId6"/>
              </a:rPr>
              <a:t>http://www.schooltv.nl/video/mummie-hoe-werden-mummies-gemaakt</a:t>
            </a:r>
            <a:r>
              <a:rPr lang="nl-NL" dirty="0" smtClean="0">
                <a:hlinkClick r:id="rId6"/>
              </a:rPr>
              <a:t>/</a:t>
            </a:r>
            <a:endParaRPr lang="nl-NL" dirty="0" smtClean="0"/>
          </a:p>
          <a:p>
            <a:endParaRPr lang="nl-NL" dirty="0"/>
          </a:p>
        </p:txBody>
      </p:sp>
    </p:spTree>
    <p:extLst>
      <p:ext uri="{BB962C8B-B14F-4D97-AF65-F5344CB8AC3E}">
        <p14:creationId xmlns:p14="http://schemas.microsoft.com/office/powerpoint/2010/main" val="154938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2100"/>
                            </p:stCondLst>
                            <p:childTnLst>
                              <p:par>
                                <p:cTn id="12" presetID="21" presetClass="entr" presetSubtype="1"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par>
                                <p:cTn id="15" presetID="2" presetClass="entr" presetSubtype="8"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additive="base">
                                        <p:cTn id="21" dur="500" fill="hold"/>
                                        <p:tgtEl>
                                          <p:spTgt spid="2050"/>
                                        </p:tgtEl>
                                        <p:attrNameLst>
                                          <p:attrName>ppt_x</p:attrName>
                                        </p:attrNameLst>
                                      </p:cBhvr>
                                      <p:tavLst>
                                        <p:tav tm="0">
                                          <p:val>
                                            <p:strVal val="1+#ppt_w/2"/>
                                          </p:val>
                                        </p:tav>
                                        <p:tav tm="100000">
                                          <p:val>
                                            <p:strVal val="#ppt_x"/>
                                          </p:val>
                                        </p:tav>
                                      </p:tavLst>
                                    </p:anim>
                                    <p:anim calcmode="lin" valueType="num">
                                      <p:cBhvr additive="base">
                                        <p:cTn id="22"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76064" y="-21913"/>
            <a:ext cx="7772400" cy="1470025"/>
          </a:xfrm>
        </p:spPr>
        <p:txBody>
          <a:bodyPr>
            <a:normAutofit/>
          </a:bodyPr>
          <a:lstStyle/>
          <a:p>
            <a:r>
              <a:rPr lang="nl-NL" sz="7200" dirty="0" smtClean="0">
                <a:latin typeface="French Script MT" panose="03020402040607040605" pitchFamily="66" charset="0"/>
              </a:rPr>
              <a:t>De piramide</a:t>
            </a:r>
            <a:endParaRPr lang="nl-NL" sz="7200" dirty="0">
              <a:latin typeface="French Script MT" panose="03020402040607040605" pitchFamily="66" charset="0"/>
            </a:endParaRPr>
          </a:p>
        </p:txBody>
      </p:sp>
      <p:sp>
        <p:nvSpPr>
          <p:cNvPr id="3" name="Tekstvak 2"/>
          <p:cNvSpPr txBox="1"/>
          <p:nvPr/>
        </p:nvSpPr>
        <p:spPr>
          <a:xfrm>
            <a:off x="1115616" y="1458791"/>
            <a:ext cx="6048672" cy="1477328"/>
          </a:xfrm>
          <a:prstGeom prst="rect">
            <a:avLst/>
          </a:prstGeom>
          <a:noFill/>
        </p:spPr>
        <p:txBody>
          <a:bodyPr wrap="square" rtlCol="0">
            <a:spAutoFit/>
          </a:bodyPr>
          <a:lstStyle/>
          <a:p>
            <a:r>
              <a:rPr lang="nl-NL" b="1" dirty="0" smtClean="0">
                <a:latin typeface="Bookman Old Style" panose="02050604050505020204" pitchFamily="18" charset="0"/>
              </a:rPr>
              <a:t>De eerste piramide is 4500 jaar oud en werd gebruikt als begraafplaats. Vele farao’s volgden dit voorbeeld. Er zijn ongeveer 80 piramides overgebleven. Alle piramides zijn vaak leeggeroofd van waardevolle inhoud.</a:t>
            </a:r>
            <a:endParaRPr lang="nl-NL" b="1" dirty="0">
              <a:latin typeface="Bookman Old Style" panose="02050604050505020204" pitchFamily="18" charset="0"/>
            </a:endParaRPr>
          </a:p>
        </p:txBody>
      </p:sp>
      <p:sp>
        <p:nvSpPr>
          <p:cNvPr id="6" name="Tekstvak 5"/>
          <p:cNvSpPr txBox="1"/>
          <p:nvPr/>
        </p:nvSpPr>
        <p:spPr>
          <a:xfrm>
            <a:off x="1430497" y="5657671"/>
            <a:ext cx="6283006" cy="1200329"/>
          </a:xfrm>
          <a:prstGeom prst="rect">
            <a:avLst/>
          </a:prstGeom>
          <a:noFill/>
        </p:spPr>
        <p:txBody>
          <a:bodyPr wrap="square" rtlCol="0">
            <a:spAutoFit/>
          </a:bodyPr>
          <a:lstStyle/>
          <a:p>
            <a:r>
              <a:rPr lang="nl-NL" b="1" dirty="0" smtClean="0">
                <a:latin typeface="Bookman Old Style" panose="02050604050505020204" pitchFamily="18" charset="0"/>
              </a:rPr>
              <a:t>De piramides van </a:t>
            </a:r>
            <a:r>
              <a:rPr lang="nl-NL" b="1" dirty="0" err="1" smtClean="0">
                <a:latin typeface="Bookman Old Style" panose="02050604050505020204" pitchFamily="18" charset="0"/>
              </a:rPr>
              <a:t>Gizeh</a:t>
            </a:r>
            <a:r>
              <a:rPr lang="nl-NL" b="1" dirty="0" smtClean="0">
                <a:latin typeface="Bookman Old Style" panose="02050604050505020204" pitchFamily="18" charset="0"/>
              </a:rPr>
              <a:t> zijn het bekendst en krijgen vele duizenden bezoekers per jaar. Je kunt zelfs een </a:t>
            </a:r>
            <a:r>
              <a:rPr lang="nl-NL" dirty="0" err="1" smtClean="0">
                <a:latin typeface="Bookman Old Style" panose="02050604050505020204" pitchFamily="18" charset="0"/>
                <a:hlinkClick r:id="rId2"/>
              </a:rPr>
              <a:t>streetview</a:t>
            </a:r>
            <a:r>
              <a:rPr lang="nl-NL" dirty="0" smtClean="0">
                <a:latin typeface="Bookman Old Style" panose="02050604050505020204" pitchFamily="18" charset="0"/>
                <a:hlinkClick r:id="rId2"/>
              </a:rPr>
              <a:t> </a:t>
            </a:r>
            <a:r>
              <a:rPr lang="nl-NL" b="1" dirty="0" smtClean="0">
                <a:latin typeface="Bookman Old Style" panose="02050604050505020204" pitchFamily="18" charset="0"/>
              </a:rPr>
              <a:t>tour maken. Of bekijk deze 360 graden </a:t>
            </a:r>
            <a:r>
              <a:rPr lang="nl-NL" b="1" dirty="0" smtClean="0">
                <a:latin typeface="Bookman Old Style" panose="02050604050505020204" pitchFamily="18" charset="0"/>
                <a:hlinkClick r:id="rId3"/>
              </a:rPr>
              <a:t>foto</a:t>
            </a:r>
            <a:r>
              <a:rPr lang="nl-NL" b="1" dirty="0" smtClean="0">
                <a:latin typeface="Bookman Old Style" panose="02050604050505020204" pitchFamily="18" charset="0"/>
              </a:rPr>
              <a:t>.</a:t>
            </a:r>
            <a:endParaRPr lang="nl-NL" b="1" dirty="0">
              <a:latin typeface="Bookman Old Style" panose="02050604050505020204" pitchFamily="18" charset="0"/>
            </a:endParaRPr>
          </a:p>
        </p:txBody>
      </p:sp>
      <p:pic>
        <p:nvPicPr>
          <p:cNvPr id="5" name="Afbeelding 4"/>
          <p:cNvPicPr>
            <a:picLocks noChangeAspect="1"/>
          </p:cNvPicPr>
          <p:nvPr/>
        </p:nvPicPr>
        <p:blipFill rotWithShape="1">
          <a:blip r:embed="rId4" cstate="print">
            <a:extLst>
              <a:ext uri="{28A0092B-C50C-407E-A947-70E740481C1C}">
                <a14:useLocalDpi xmlns:a14="http://schemas.microsoft.com/office/drawing/2010/main" val="0"/>
              </a:ext>
            </a:extLst>
          </a:blip>
          <a:srcRect b="4713"/>
          <a:stretch/>
        </p:blipFill>
        <p:spPr>
          <a:xfrm>
            <a:off x="4348158" y="3505941"/>
            <a:ext cx="3347864" cy="2126710"/>
          </a:xfrm>
          <a:prstGeom prst="rect">
            <a:avLst/>
          </a:prstGeom>
        </p:spPr>
      </p:pic>
      <p:pic>
        <p:nvPicPr>
          <p:cNvPr id="7" name="Afbeelding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0404" y="3477344"/>
            <a:ext cx="3275856" cy="2183904"/>
          </a:xfrm>
          <a:prstGeom prst="rect">
            <a:avLst/>
          </a:prstGeom>
        </p:spPr>
      </p:pic>
      <p:sp>
        <p:nvSpPr>
          <p:cNvPr id="9" name="Tekstvak 8"/>
          <p:cNvSpPr txBox="1"/>
          <p:nvPr/>
        </p:nvSpPr>
        <p:spPr>
          <a:xfrm>
            <a:off x="550404" y="2956302"/>
            <a:ext cx="9577064" cy="646331"/>
          </a:xfrm>
          <a:prstGeom prst="rect">
            <a:avLst/>
          </a:prstGeom>
          <a:noFill/>
        </p:spPr>
        <p:txBody>
          <a:bodyPr wrap="square" rtlCol="0">
            <a:spAutoFit/>
          </a:bodyPr>
          <a:lstStyle/>
          <a:p>
            <a:r>
              <a:rPr lang="nl-NL" sz="1600" dirty="0">
                <a:hlinkClick r:id="rId7"/>
              </a:rPr>
              <a:t>http://www.schooltv.nl/video/de-bouw-van-een-egyptische-piramide-30-jaar-hard-werken/playlist/157</a:t>
            </a:r>
            <a:r>
              <a:rPr lang="nl-NL" dirty="0" smtClean="0">
                <a:hlinkClick r:id="rId7"/>
              </a:rPr>
              <a:t>/</a:t>
            </a:r>
            <a:endParaRPr lang="nl-NL" dirty="0" smtClean="0"/>
          </a:p>
          <a:p>
            <a:endParaRPr lang="nl-NL" dirty="0"/>
          </a:p>
        </p:txBody>
      </p:sp>
    </p:spTree>
    <p:extLst>
      <p:ext uri="{BB962C8B-B14F-4D97-AF65-F5344CB8AC3E}">
        <p14:creationId xmlns:p14="http://schemas.microsoft.com/office/powerpoint/2010/main" val="221125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1900"/>
                            </p:stCondLst>
                            <p:childTnLst>
                              <p:par>
                                <p:cTn id="12" presetID="6" presetClass="entr" presetSubtype="16"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down)">
                                      <p:cBhvr>
                                        <p:cTn id="19" dur="500"/>
                                        <p:tgtEl>
                                          <p:spTgt spid="6">
                                            <p:txEl>
                                              <p:pRg st="0" end="0"/>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hlinkClick r:id="rId2"/>
          </p:cNvPr>
          <p:cNvPicPr>
            <a:picLocks noChangeAspect="1"/>
          </p:cNvPicPr>
          <p:nvPr/>
        </p:nvPicPr>
        <p:blipFill>
          <a:blip r:embed="rId3">
            <a:extLst>
              <a:ext uri="{BEBA8EAE-BF5A-486C-A8C5-ECC9F3942E4B}">
                <a14:imgProps xmlns:a14="http://schemas.microsoft.com/office/drawing/2010/main">
                  <a14:imgLayer r:embed="rId4">
                    <a14:imgEffect>
                      <a14:backgroundRemoval t="0" b="99149" l="612" r="100000"/>
                    </a14:imgEffect>
                  </a14:imgLayer>
                </a14:imgProps>
              </a:ext>
              <a:ext uri="{28A0092B-C50C-407E-A947-70E740481C1C}">
                <a14:useLocalDpi xmlns:a14="http://schemas.microsoft.com/office/drawing/2010/main" val="0"/>
              </a:ext>
            </a:extLst>
          </a:blip>
          <a:stretch>
            <a:fillRect/>
          </a:stretch>
        </p:blipFill>
        <p:spPr>
          <a:xfrm>
            <a:off x="2238375" y="548680"/>
            <a:ext cx="4667250" cy="4476750"/>
          </a:xfrm>
          <a:prstGeom prst="rect">
            <a:avLst/>
          </a:prstGeom>
        </p:spPr>
      </p:pic>
      <p:sp>
        <p:nvSpPr>
          <p:cNvPr id="11" name="Tekstvak 10"/>
          <p:cNvSpPr txBox="1"/>
          <p:nvPr/>
        </p:nvSpPr>
        <p:spPr>
          <a:xfrm>
            <a:off x="1993388" y="5229200"/>
            <a:ext cx="6107004" cy="1077218"/>
          </a:xfrm>
          <a:prstGeom prst="rect">
            <a:avLst/>
          </a:prstGeom>
          <a:noFill/>
        </p:spPr>
        <p:txBody>
          <a:bodyPr wrap="square" rtlCol="0">
            <a:spAutoFit/>
          </a:bodyPr>
          <a:lstStyle/>
          <a:p>
            <a:pPr algn="ctr"/>
            <a:r>
              <a:rPr lang="nl-NL" sz="3600" b="1" dirty="0" smtClean="0"/>
              <a:t>Aflevering </a:t>
            </a:r>
            <a:r>
              <a:rPr lang="nl-NL" sz="3600" b="1" dirty="0" err="1" smtClean="0"/>
              <a:t>Histoclips</a:t>
            </a:r>
            <a:r>
              <a:rPr lang="nl-NL" sz="3600" b="1" dirty="0" smtClean="0"/>
              <a:t>:</a:t>
            </a:r>
          </a:p>
          <a:p>
            <a:pPr algn="ctr"/>
            <a:r>
              <a:rPr lang="nl-NL" sz="1400" b="1" dirty="0">
                <a:hlinkClick r:id="rId5"/>
              </a:rPr>
              <a:t>http://www.schooltv.nl/video/histoclips-de-oude-egyptenaren</a:t>
            </a:r>
            <a:r>
              <a:rPr lang="nl-NL" sz="1400" b="1" dirty="0" smtClean="0">
                <a:hlinkClick r:id="rId5"/>
              </a:rPr>
              <a:t>/</a:t>
            </a:r>
            <a:endParaRPr lang="nl-NL" sz="1400" b="1" dirty="0" smtClean="0"/>
          </a:p>
          <a:p>
            <a:pPr algn="ctr"/>
            <a:endParaRPr lang="nl-NL" sz="1400" b="1" dirty="0"/>
          </a:p>
        </p:txBody>
      </p:sp>
    </p:spTree>
    <p:extLst>
      <p:ext uri="{BB962C8B-B14F-4D97-AF65-F5344CB8AC3E}">
        <p14:creationId xmlns:p14="http://schemas.microsoft.com/office/powerpoint/2010/main" val="3295661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onnewende">
  <a:themeElements>
    <a:clrScheme name="Zonnewend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Zonnewend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Zonnewend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308</TotalTime>
  <Words>432</Words>
  <Application>Microsoft Office PowerPoint</Application>
  <PresentationFormat>Diavoorstelling (4:3)</PresentationFormat>
  <Paragraphs>32</Paragraphs>
  <Slides>9</Slides>
  <Notes>0</Notes>
  <HiddenSlides>0</HiddenSlides>
  <MMClips>0</MMClips>
  <ScaleCrop>false</ScaleCrop>
  <HeadingPairs>
    <vt:vector size="4" baseType="variant">
      <vt:variant>
        <vt:lpstr>Thema</vt:lpstr>
      </vt:variant>
      <vt:variant>
        <vt:i4>1</vt:i4>
      </vt:variant>
      <vt:variant>
        <vt:lpstr>Diatitels</vt:lpstr>
      </vt:variant>
      <vt:variant>
        <vt:i4>9</vt:i4>
      </vt:variant>
    </vt:vector>
  </HeadingPairs>
  <TitlesOfParts>
    <vt:vector size="10" baseType="lpstr">
      <vt:lpstr>Zonnewende</vt:lpstr>
      <vt:lpstr>De oude Egyptenaren</vt:lpstr>
      <vt:lpstr>Geschiedenis</vt:lpstr>
      <vt:lpstr>Hiërogliefen </vt:lpstr>
      <vt:lpstr>De Nijl</vt:lpstr>
      <vt:lpstr>De goden</vt:lpstr>
      <vt:lpstr>De farao</vt:lpstr>
      <vt:lpstr>Mummificeren</vt:lpstr>
      <vt:lpstr>De piramide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oude Egyptenaren</dc:title>
  <dc:creator>jasper</dc:creator>
  <cp:lastModifiedBy>Sarah Verrijt</cp:lastModifiedBy>
  <cp:revision>34</cp:revision>
  <dcterms:created xsi:type="dcterms:W3CDTF">2015-01-15T19:54:43Z</dcterms:created>
  <dcterms:modified xsi:type="dcterms:W3CDTF">2016-10-03T19:38:59Z</dcterms:modified>
</cp:coreProperties>
</file>